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5" r:id="rId3"/>
    <p:sldId id="276" r:id="rId4"/>
    <p:sldId id="277" r:id="rId5"/>
    <p:sldId id="257" r:id="rId6"/>
    <p:sldId id="279" r:id="rId7"/>
    <p:sldId id="258" r:id="rId8"/>
    <p:sldId id="263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80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81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49C34-E595-4FA0-8E11-148A83604D59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618B96C-C03B-4870-8C61-839E29867DD7}">
      <dgm:prSet phldrT="[Текст]"/>
      <dgm:spPr/>
      <dgm:t>
        <a:bodyPr/>
        <a:lstStyle/>
        <a:p>
          <a:r>
            <a:rPr lang="en-US" dirty="0"/>
            <a:t>Smart devices</a:t>
          </a:r>
          <a:endParaRPr lang="ru-RU" dirty="0"/>
        </a:p>
      </dgm:t>
    </dgm:pt>
    <dgm:pt modelId="{D675D86F-7953-4060-8842-9187D6020714}" type="parTrans" cxnId="{A684A25F-335E-4EFB-8442-EEA8887BA455}">
      <dgm:prSet/>
      <dgm:spPr/>
      <dgm:t>
        <a:bodyPr/>
        <a:lstStyle/>
        <a:p>
          <a:endParaRPr lang="ru-RU"/>
        </a:p>
      </dgm:t>
    </dgm:pt>
    <dgm:pt modelId="{577E9D55-2CB5-4242-88A0-E9DF00B0F8BE}" type="sibTrans" cxnId="{A684A25F-335E-4EFB-8442-EEA8887BA455}">
      <dgm:prSet/>
      <dgm:spPr/>
      <dgm:t>
        <a:bodyPr/>
        <a:lstStyle/>
        <a:p>
          <a:endParaRPr lang="ru-RU"/>
        </a:p>
      </dgm:t>
    </dgm:pt>
    <dgm:pt modelId="{A69ABA60-E8C8-4440-B700-7E4E82528708}">
      <dgm:prSet phldrT="[Текст]"/>
      <dgm:spPr/>
      <dgm:t>
        <a:bodyPr/>
        <a:lstStyle/>
        <a:p>
          <a:r>
            <a:rPr lang="en-US" dirty="0"/>
            <a:t>Sensors</a:t>
          </a:r>
          <a:endParaRPr lang="ru-RU" dirty="0"/>
        </a:p>
      </dgm:t>
    </dgm:pt>
    <dgm:pt modelId="{8EF96F96-FC42-4B82-8203-CFBF0C65B4EC}" type="parTrans" cxnId="{E7C57F12-87F4-4BE8-8400-E15200CDE5EA}">
      <dgm:prSet/>
      <dgm:spPr/>
      <dgm:t>
        <a:bodyPr/>
        <a:lstStyle/>
        <a:p>
          <a:endParaRPr lang="ru-RU"/>
        </a:p>
      </dgm:t>
    </dgm:pt>
    <dgm:pt modelId="{76F499BC-73A5-4853-897B-E3FE47D1B63B}" type="sibTrans" cxnId="{E7C57F12-87F4-4BE8-8400-E15200CDE5EA}">
      <dgm:prSet/>
      <dgm:spPr/>
      <dgm:t>
        <a:bodyPr/>
        <a:lstStyle/>
        <a:p>
          <a:endParaRPr lang="ru-RU"/>
        </a:p>
      </dgm:t>
    </dgm:pt>
    <dgm:pt modelId="{A6CF99A9-179A-485B-8B40-02C2BF438BF2}">
      <dgm:prSet phldrT="[Текст]"/>
      <dgm:spPr/>
      <dgm:t>
        <a:bodyPr/>
        <a:lstStyle/>
        <a:p>
          <a:r>
            <a:rPr lang="en-US" dirty="0"/>
            <a:t>Cameras</a:t>
          </a:r>
          <a:endParaRPr lang="ru-RU" dirty="0"/>
        </a:p>
      </dgm:t>
    </dgm:pt>
    <dgm:pt modelId="{264A10C9-0354-4C56-9D81-2A953BBFE917}" type="parTrans" cxnId="{B0F9624B-F327-48E5-A90A-A6F4ACD60BE0}">
      <dgm:prSet/>
      <dgm:spPr/>
      <dgm:t>
        <a:bodyPr/>
        <a:lstStyle/>
        <a:p>
          <a:endParaRPr lang="ru-RU"/>
        </a:p>
      </dgm:t>
    </dgm:pt>
    <dgm:pt modelId="{2290383B-0892-40BE-B0C0-8ACA7C005810}" type="sibTrans" cxnId="{B0F9624B-F327-48E5-A90A-A6F4ACD60BE0}">
      <dgm:prSet/>
      <dgm:spPr/>
      <dgm:t>
        <a:bodyPr/>
        <a:lstStyle/>
        <a:p>
          <a:endParaRPr lang="ru-RU"/>
        </a:p>
      </dgm:t>
    </dgm:pt>
    <dgm:pt modelId="{788651CF-6174-4BDB-9507-A2566536E09F}">
      <dgm:prSet phldrT="[Текст]"/>
      <dgm:spPr/>
      <dgm:t>
        <a:bodyPr/>
        <a:lstStyle/>
        <a:p>
          <a:r>
            <a:rPr lang="en-US" dirty="0"/>
            <a:t>Smart Hub</a:t>
          </a:r>
          <a:endParaRPr lang="ru-RU" dirty="0"/>
        </a:p>
      </dgm:t>
    </dgm:pt>
    <dgm:pt modelId="{463972FD-7426-4FF9-92BC-049558A77C15}" type="parTrans" cxnId="{1904400C-E4EB-4ABA-97BF-108F3F82BF18}">
      <dgm:prSet/>
      <dgm:spPr/>
      <dgm:t>
        <a:bodyPr/>
        <a:lstStyle/>
        <a:p>
          <a:endParaRPr lang="ru-RU"/>
        </a:p>
      </dgm:t>
    </dgm:pt>
    <dgm:pt modelId="{925A0F69-D674-41EB-958A-01CB1A06AF27}" type="sibTrans" cxnId="{1904400C-E4EB-4ABA-97BF-108F3F82BF18}">
      <dgm:prSet/>
      <dgm:spPr/>
      <dgm:t>
        <a:bodyPr/>
        <a:lstStyle/>
        <a:p>
          <a:endParaRPr lang="ru-RU"/>
        </a:p>
      </dgm:t>
    </dgm:pt>
    <dgm:pt modelId="{E56E912C-B588-4F42-9E39-D96C24511299}" type="pres">
      <dgm:prSet presAssocID="{B1849C34-E595-4FA0-8E11-148A83604D59}" presName="Name0" presStyleCnt="0">
        <dgm:presLayoutVars>
          <dgm:chMax val="4"/>
          <dgm:resizeHandles val="exact"/>
        </dgm:presLayoutVars>
      </dgm:prSet>
      <dgm:spPr/>
    </dgm:pt>
    <dgm:pt modelId="{AA608182-4736-40A1-8F21-C76385E60201}" type="pres">
      <dgm:prSet presAssocID="{B1849C34-E595-4FA0-8E11-148A83604D59}" presName="ellipse" presStyleLbl="trBgShp" presStyleIdx="0" presStyleCnt="1" custLinFactX="-12629" custLinFactNeighborX="-100000" custLinFactNeighborY="2680"/>
      <dgm:spPr/>
    </dgm:pt>
    <dgm:pt modelId="{A5DF9A65-4B4F-4BD9-A57A-5D3E41649EF0}" type="pres">
      <dgm:prSet presAssocID="{B1849C34-E595-4FA0-8E11-148A83604D59}" presName="arrow1" presStyleLbl="fgShp" presStyleIdx="0" presStyleCnt="1" custLinFactX="-281163" custLinFactNeighborX="-300000" custLinFactNeighborY="7505"/>
      <dgm:spPr/>
    </dgm:pt>
    <dgm:pt modelId="{65BDEA0C-D9B1-475C-8801-73983E8D8090}" type="pres">
      <dgm:prSet presAssocID="{B1849C34-E595-4FA0-8E11-148A83604D59}" presName="rectangle" presStyleLbl="revTx" presStyleIdx="0" presStyleCnt="1" custLinFactX="-21076" custLinFactNeighborX="-100000" custLinFactNeighborY="4002">
        <dgm:presLayoutVars>
          <dgm:bulletEnabled val="1"/>
        </dgm:presLayoutVars>
      </dgm:prSet>
      <dgm:spPr/>
    </dgm:pt>
    <dgm:pt modelId="{C8ABE16A-87AE-41C4-85B4-440E658E1C85}" type="pres">
      <dgm:prSet presAssocID="{A69ABA60-E8C8-4440-B700-7E4E82528708}" presName="item1" presStyleLbl="node1" presStyleIdx="0" presStyleCnt="3" custLinFactX="-122869" custLinFactNeighborX="-200000" custLinFactNeighborY="2668">
        <dgm:presLayoutVars>
          <dgm:bulletEnabled val="1"/>
        </dgm:presLayoutVars>
      </dgm:prSet>
      <dgm:spPr/>
    </dgm:pt>
    <dgm:pt modelId="{EB4C5869-3321-4EE8-942C-4440EB5DBB5E}" type="pres">
      <dgm:prSet presAssocID="{A6CF99A9-179A-485B-8B40-02C2BF438BF2}" presName="item2" presStyleLbl="node1" presStyleIdx="1" presStyleCnt="3" custLinFactX="-122869" custLinFactNeighborX="-200000" custLinFactNeighborY="2668">
        <dgm:presLayoutVars>
          <dgm:bulletEnabled val="1"/>
        </dgm:presLayoutVars>
      </dgm:prSet>
      <dgm:spPr/>
    </dgm:pt>
    <dgm:pt modelId="{F5B239EE-5350-4A2A-8E4B-2643C1ADC4A1}" type="pres">
      <dgm:prSet presAssocID="{788651CF-6174-4BDB-9507-A2566536E09F}" presName="item3" presStyleLbl="node1" presStyleIdx="2" presStyleCnt="3" custLinFactX="-122869" custLinFactNeighborX="-200000" custLinFactNeighborY="2668">
        <dgm:presLayoutVars>
          <dgm:bulletEnabled val="1"/>
        </dgm:presLayoutVars>
      </dgm:prSet>
      <dgm:spPr/>
    </dgm:pt>
    <dgm:pt modelId="{F55A949D-0769-4098-9A3F-A2D40297C3F7}" type="pres">
      <dgm:prSet presAssocID="{B1849C34-E595-4FA0-8E11-148A83604D59}" presName="funnel" presStyleLbl="trAlignAcc1" presStyleIdx="0" presStyleCnt="1" custLinFactX="-3779" custLinFactNeighborX="-100000" custLinFactNeighborY="1072"/>
      <dgm:spPr/>
    </dgm:pt>
  </dgm:ptLst>
  <dgm:cxnLst>
    <dgm:cxn modelId="{10A139E8-7DA7-4F10-9D00-70D08CFA8515}" type="presOf" srcId="{E618B96C-C03B-4870-8C61-839E29867DD7}" destId="{F5B239EE-5350-4A2A-8E4B-2643C1ADC4A1}" srcOrd="0" destOrd="0" presId="urn:microsoft.com/office/officeart/2005/8/layout/funnel1"/>
    <dgm:cxn modelId="{1904400C-E4EB-4ABA-97BF-108F3F82BF18}" srcId="{B1849C34-E595-4FA0-8E11-148A83604D59}" destId="{788651CF-6174-4BDB-9507-A2566536E09F}" srcOrd="3" destOrd="0" parTransId="{463972FD-7426-4FF9-92BC-049558A77C15}" sibTransId="{925A0F69-D674-41EB-958A-01CB1A06AF27}"/>
    <dgm:cxn modelId="{7341B55C-5EF7-4D5C-AB82-D9A0699FBAFF}" type="presOf" srcId="{788651CF-6174-4BDB-9507-A2566536E09F}" destId="{65BDEA0C-D9B1-475C-8801-73983E8D8090}" srcOrd="0" destOrd="0" presId="urn:microsoft.com/office/officeart/2005/8/layout/funnel1"/>
    <dgm:cxn modelId="{810DA927-D294-4333-9B33-F30FC2422D65}" type="presOf" srcId="{B1849C34-E595-4FA0-8E11-148A83604D59}" destId="{E56E912C-B588-4F42-9E39-D96C24511299}" srcOrd="0" destOrd="0" presId="urn:microsoft.com/office/officeart/2005/8/layout/funnel1"/>
    <dgm:cxn modelId="{6D932AE4-3EDD-415C-94B7-2B64233830BF}" type="presOf" srcId="{A69ABA60-E8C8-4440-B700-7E4E82528708}" destId="{EB4C5869-3321-4EE8-942C-4440EB5DBB5E}" srcOrd="0" destOrd="0" presId="urn:microsoft.com/office/officeart/2005/8/layout/funnel1"/>
    <dgm:cxn modelId="{A684A25F-335E-4EFB-8442-EEA8887BA455}" srcId="{B1849C34-E595-4FA0-8E11-148A83604D59}" destId="{E618B96C-C03B-4870-8C61-839E29867DD7}" srcOrd="0" destOrd="0" parTransId="{D675D86F-7953-4060-8842-9187D6020714}" sibTransId="{577E9D55-2CB5-4242-88A0-E9DF00B0F8BE}"/>
    <dgm:cxn modelId="{B0F9624B-F327-48E5-A90A-A6F4ACD60BE0}" srcId="{B1849C34-E595-4FA0-8E11-148A83604D59}" destId="{A6CF99A9-179A-485B-8B40-02C2BF438BF2}" srcOrd="2" destOrd="0" parTransId="{264A10C9-0354-4C56-9D81-2A953BBFE917}" sibTransId="{2290383B-0892-40BE-B0C0-8ACA7C005810}"/>
    <dgm:cxn modelId="{E7C57F12-87F4-4BE8-8400-E15200CDE5EA}" srcId="{B1849C34-E595-4FA0-8E11-148A83604D59}" destId="{A69ABA60-E8C8-4440-B700-7E4E82528708}" srcOrd="1" destOrd="0" parTransId="{8EF96F96-FC42-4B82-8203-CFBF0C65B4EC}" sibTransId="{76F499BC-73A5-4853-897B-E3FE47D1B63B}"/>
    <dgm:cxn modelId="{DB52654D-60BB-4A52-B81D-52B0180127F3}" type="presOf" srcId="{A6CF99A9-179A-485B-8B40-02C2BF438BF2}" destId="{C8ABE16A-87AE-41C4-85B4-440E658E1C85}" srcOrd="0" destOrd="0" presId="urn:microsoft.com/office/officeart/2005/8/layout/funnel1"/>
    <dgm:cxn modelId="{38667FF4-02A7-45EA-B69C-45FC07B4ABFF}" type="presParOf" srcId="{E56E912C-B588-4F42-9E39-D96C24511299}" destId="{AA608182-4736-40A1-8F21-C76385E60201}" srcOrd="0" destOrd="0" presId="urn:microsoft.com/office/officeart/2005/8/layout/funnel1"/>
    <dgm:cxn modelId="{A992BEF6-EEC2-4A58-91A2-FAC61EF1DFBA}" type="presParOf" srcId="{E56E912C-B588-4F42-9E39-D96C24511299}" destId="{A5DF9A65-4B4F-4BD9-A57A-5D3E41649EF0}" srcOrd="1" destOrd="0" presId="urn:microsoft.com/office/officeart/2005/8/layout/funnel1"/>
    <dgm:cxn modelId="{ECD7FFA9-7828-4855-A536-72915853955F}" type="presParOf" srcId="{E56E912C-B588-4F42-9E39-D96C24511299}" destId="{65BDEA0C-D9B1-475C-8801-73983E8D8090}" srcOrd="2" destOrd="0" presId="urn:microsoft.com/office/officeart/2005/8/layout/funnel1"/>
    <dgm:cxn modelId="{219B40CB-435E-4B3C-8C68-749EB884E802}" type="presParOf" srcId="{E56E912C-B588-4F42-9E39-D96C24511299}" destId="{C8ABE16A-87AE-41C4-85B4-440E658E1C85}" srcOrd="3" destOrd="0" presId="urn:microsoft.com/office/officeart/2005/8/layout/funnel1"/>
    <dgm:cxn modelId="{13BF83E4-2A7E-49B5-938D-DF0F96C2BE67}" type="presParOf" srcId="{E56E912C-B588-4F42-9E39-D96C24511299}" destId="{EB4C5869-3321-4EE8-942C-4440EB5DBB5E}" srcOrd="4" destOrd="0" presId="urn:microsoft.com/office/officeart/2005/8/layout/funnel1"/>
    <dgm:cxn modelId="{DEB868A3-A1D4-4C7E-AF1B-AD18D72D9977}" type="presParOf" srcId="{E56E912C-B588-4F42-9E39-D96C24511299}" destId="{F5B239EE-5350-4A2A-8E4B-2643C1ADC4A1}" srcOrd="5" destOrd="0" presId="urn:microsoft.com/office/officeart/2005/8/layout/funnel1"/>
    <dgm:cxn modelId="{254C14EC-E4D3-4CB9-B339-DA9EB38F08A2}" type="presParOf" srcId="{E56E912C-B588-4F42-9E39-D96C24511299}" destId="{F55A949D-0769-4098-9A3F-A2D40297C3F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08182-4736-40A1-8F21-C76385E60201}">
      <dsp:nvSpPr>
        <dsp:cNvPr id="0" name=""/>
        <dsp:cNvSpPr/>
      </dsp:nvSpPr>
      <dsp:spPr>
        <a:xfrm>
          <a:off x="208952" y="176036"/>
          <a:ext cx="2948940" cy="102412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F9A65-4B4F-4BD9-A57A-5D3E41649EF0}">
      <dsp:nvSpPr>
        <dsp:cNvPr id="0" name=""/>
        <dsp:cNvSpPr/>
      </dsp:nvSpPr>
      <dsp:spPr>
        <a:xfrm>
          <a:off x="1402259" y="2683782"/>
          <a:ext cx="571500" cy="36576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DEA0C-D9B1-475C-8801-73983E8D8090}">
      <dsp:nvSpPr>
        <dsp:cNvPr id="0" name=""/>
        <dsp:cNvSpPr/>
      </dsp:nvSpPr>
      <dsp:spPr>
        <a:xfrm>
          <a:off x="316399" y="2971799"/>
          <a:ext cx="2743200" cy="68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Smart Hub</a:t>
          </a:r>
          <a:endParaRPr lang="ru-RU" sz="2400" kern="1200" dirty="0"/>
        </a:p>
      </dsp:txBody>
      <dsp:txXfrm>
        <a:off x="316399" y="2971799"/>
        <a:ext cx="2743200" cy="685800"/>
      </dsp:txXfrm>
    </dsp:sp>
    <dsp:sp modelId="{C8ABE16A-87AE-41C4-85B4-440E658E1C85}">
      <dsp:nvSpPr>
        <dsp:cNvPr id="0" name=""/>
        <dsp:cNvSpPr/>
      </dsp:nvSpPr>
      <dsp:spPr>
        <a:xfrm>
          <a:off x="1281094" y="1279259"/>
          <a:ext cx="1028700" cy="10287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Cameras</a:t>
          </a:r>
          <a:endParaRPr lang="ru-RU" sz="1400" kern="1200" dirty="0"/>
        </a:p>
      </dsp:txBody>
      <dsp:txXfrm>
        <a:off x="1431744" y="1429909"/>
        <a:ext cx="727400" cy="727400"/>
      </dsp:txXfrm>
    </dsp:sp>
    <dsp:sp modelId="{EB4C5869-3321-4EE8-942C-4440EB5DBB5E}">
      <dsp:nvSpPr>
        <dsp:cNvPr id="0" name=""/>
        <dsp:cNvSpPr/>
      </dsp:nvSpPr>
      <dsp:spPr>
        <a:xfrm>
          <a:off x="545002" y="507505"/>
          <a:ext cx="1028700" cy="10287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Sensors</a:t>
          </a:r>
          <a:endParaRPr lang="ru-RU" sz="1400" kern="1200" dirty="0"/>
        </a:p>
      </dsp:txBody>
      <dsp:txXfrm>
        <a:off x="695652" y="658155"/>
        <a:ext cx="727400" cy="727400"/>
      </dsp:txXfrm>
    </dsp:sp>
    <dsp:sp modelId="{F5B239EE-5350-4A2A-8E4B-2643C1ADC4A1}">
      <dsp:nvSpPr>
        <dsp:cNvPr id="0" name=""/>
        <dsp:cNvSpPr/>
      </dsp:nvSpPr>
      <dsp:spPr>
        <a:xfrm>
          <a:off x="1596562" y="258788"/>
          <a:ext cx="1028700" cy="10287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Smart devices</a:t>
          </a:r>
          <a:endParaRPr lang="ru-RU" sz="1400" kern="1200" dirty="0"/>
        </a:p>
      </dsp:txBody>
      <dsp:txXfrm>
        <a:off x="1747212" y="409438"/>
        <a:ext cx="727400" cy="727400"/>
      </dsp:txXfrm>
    </dsp:sp>
    <dsp:sp modelId="{F55A949D-0769-4098-9A3F-A2D40297C3F7}">
      <dsp:nvSpPr>
        <dsp:cNvPr id="0" name=""/>
        <dsp:cNvSpPr/>
      </dsp:nvSpPr>
      <dsp:spPr>
        <a:xfrm>
          <a:off x="87812" y="50306"/>
          <a:ext cx="3200400" cy="256032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8A9A-A266-B84B-8467-0247D957B2C5}" type="datetimeFigureOut">
              <a:rPr lang="ru-RU" smtClean="0"/>
              <a:t>22.04.2016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195E9-726E-7546-85F2-B10FD5693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3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95E9-726E-7546-85F2-B10FD56938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46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916D-433A-4571-9EBC-8F4894EFD5AA}" type="slidenum">
              <a:rPr lang="ru-RU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6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17" Type="http://schemas.openxmlformats.org/officeDocument/2006/relationships/image" Target="../media/image2.png"/><Relationship Id="rId2" Type="http://schemas.openxmlformats.org/officeDocument/2006/relationships/audio" Target="../media/media23.m4a"/><Relationship Id="rId16" Type="http://schemas.openxmlformats.org/officeDocument/2006/relationships/image" Target="../media/image6.png"/><Relationship Id="rId1" Type="http://schemas.microsoft.com/office/2007/relationships/media" Target="../media/media23.m4a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SmartHub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concept for </a:t>
            </a:r>
            <a:r>
              <a:rPr lang="en-US"/>
              <a:t>Nest Labs</a:t>
            </a:r>
          </a:p>
          <a:p>
            <a:r>
              <a:rPr lang="en-US" dirty="0"/>
              <a:t>by</a:t>
            </a:r>
            <a:r>
              <a:rPr lang="en-US"/>
              <a:t> </a:t>
            </a:r>
            <a:r>
              <a:rPr lang="en-US" dirty="0" err="1"/>
              <a:t>Ermolchik</a:t>
            </a:r>
            <a:r>
              <a:rPr lang="en-US" dirty="0"/>
              <a:t> Dmitry</a:t>
            </a:r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4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8"/>
    </mc:Choice>
    <mc:Fallback>
      <p:transition spd="slow" advTm="8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173287" y="805392"/>
            <a:ext cx="10018713" cy="1752599"/>
          </a:xfrm>
        </p:spPr>
        <p:txBody>
          <a:bodyPr/>
          <a:lstStyle/>
          <a:p>
            <a:r>
              <a:rPr lang="ru-RU" dirty="0" err="1"/>
              <a:t>How</a:t>
            </a:r>
            <a:r>
              <a:rPr lang="ru-RU" dirty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work</a:t>
            </a:r>
            <a:r>
              <a:rPr lang="en-US" dirty="0"/>
              <a:t>?</a:t>
            </a:r>
            <a:r>
              <a:rPr lang="ru-RU" dirty="0"/>
              <a:t> 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idx="1"/>
          </p:nvPr>
        </p:nvSpPr>
        <p:spPr>
          <a:xfrm>
            <a:off x="2173287" y="2654299"/>
            <a:ext cx="2955685" cy="584729"/>
          </a:xfrm>
        </p:spPr>
        <p:txBody>
          <a:bodyPr/>
          <a:lstStyle/>
          <a:p>
            <a:r>
              <a:rPr lang="ru-RU" sz="3600"/>
              <a:t> Home 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1990868" y="3243262"/>
            <a:ext cx="4276149" cy="2455862"/>
          </a:xfrm>
        </p:spPr>
        <p:txBody>
          <a:bodyPr>
            <a:normAutofit/>
          </a:bodyPr>
          <a:lstStyle/>
          <a:p>
            <a:r>
              <a:rPr lang="ru-RU" sz="2400"/>
              <a:t>Smart devices </a:t>
            </a:r>
          </a:p>
          <a:p>
            <a:r>
              <a:rPr lang="af-ZA" sz="2400"/>
              <a:t>S</a:t>
            </a:r>
            <a:r>
              <a:rPr lang="ru-RU" sz="2400"/>
              <a:t>ensors </a:t>
            </a:r>
          </a:p>
          <a:p>
            <a:r>
              <a:rPr lang="ru-RU" sz="2400"/>
              <a:t>Nest SmartHub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/>
              <a:t>Internet</a:t>
            </a:r>
            <a:endParaRPr lang="ru-RU" sz="3600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6184056" y="3239028"/>
            <a:ext cx="5669540" cy="2455862"/>
          </a:xfrm>
        </p:spPr>
        <p:txBody>
          <a:bodyPr>
            <a:noAutofit/>
          </a:bodyPr>
          <a:lstStyle/>
          <a:p>
            <a:r>
              <a:rPr lang="ru-RU" sz="2400" dirty="0" err="1"/>
              <a:t>High</a:t>
            </a:r>
            <a:r>
              <a:rPr lang="ru-RU" sz="2400" dirty="0"/>
              <a:t> </a:t>
            </a:r>
            <a:r>
              <a:rPr lang="ru-RU" sz="2400" dirty="0" err="1"/>
              <a:t>performance</a:t>
            </a:r>
            <a:r>
              <a:rPr lang="ru-RU" sz="2400" dirty="0"/>
              <a:t> </a:t>
            </a:r>
            <a:r>
              <a:rPr lang="en-US" sz="2400" dirty="0"/>
              <a:t>cloud </a:t>
            </a:r>
            <a:r>
              <a:rPr lang="ru-RU" sz="2400" dirty="0" err="1"/>
              <a:t>computing</a:t>
            </a:r>
            <a:r>
              <a:rPr lang="ru-RU" sz="2400" dirty="0"/>
              <a:t> </a:t>
            </a:r>
          </a:p>
          <a:p>
            <a:r>
              <a:rPr lang="ru-RU" sz="2400" dirty="0" err="1"/>
              <a:t>High</a:t>
            </a:r>
            <a:r>
              <a:rPr lang="ru-RU" sz="2400" dirty="0"/>
              <a:t> </a:t>
            </a:r>
            <a:r>
              <a:rPr lang="en-US" sz="2400" dirty="0"/>
              <a:t>s</a:t>
            </a:r>
            <a:r>
              <a:rPr lang="ru-RU" sz="2400" dirty="0" err="1"/>
              <a:t>calable</a:t>
            </a:r>
            <a:r>
              <a:rPr lang="en-US" sz="2400" dirty="0"/>
              <a:t> platform</a:t>
            </a:r>
            <a:endParaRPr lang="ru-RU" sz="2400" dirty="0"/>
          </a:p>
          <a:p>
            <a:r>
              <a:rPr lang="ru-RU" sz="2400" dirty="0" err="1"/>
              <a:t>Unlimited</a:t>
            </a:r>
            <a:r>
              <a:rPr lang="ru-RU" sz="2400" dirty="0"/>
              <a:t> </a:t>
            </a:r>
            <a:r>
              <a:rPr lang="ru-RU" sz="2400" dirty="0" err="1"/>
              <a:t>data</a:t>
            </a:r>
            <a:r>
              <a:rPr lang="ru-RU" sz="2400" dirty="0"/>
              <a:t> </a:t>
            </a:r>
            <a:r>
              <a:rPr lang="ru-RU" sz="2400" dirty="0" err="1"/>
              <a:t>storage</a:t>
            </a:r>
            <a:r>
              <a:rPr lang="ru-RU" sz="2400" dirty="0"/>
              <a:t> </a:t>
            </a:r>
          </a:p>
          <a:p>
            <a:r>
              <a:rPr lang="en-US" sz="2400" dirty="0"/>
              <a:t>Self-study algorithms</a:t>
            </a:r>
          </a:p>
          <a:p>
            <a:r>
              <a:rPr lang="ru-RU" sz="2400" dirty="0" err="1"/>
              <a:t>Personal</a:t>
            </a:r>
            <a:r>
              <a:rPr lang="ru-RU" sz="2400" dirty="0"/>
              <a:t> </a:t>
            </a:r>
            <a:r>
              <a:rPr lang="ru-RU" sz="2400" dirty="0" err="1"/>
              <a:t>use</a:t>
            </a:r>
            <a:r>
              <a:rPr lang="ru-RU" sz="2400" dirty="0"/>
              <a:t> </a:t>
            </a:r>
            <a:r>
              <a:rPr lang="ru-RU" sz="2400" dirty="0" err="1"/>
              <a:t>case</a:t>
            </a:r>
            <a:r>
              <a:rPr lang="ru-RU" sz="2400" dirty="0"/>
              <a:t> </a:t>
            </a:r>
            <a:r>
              <a:rPr lang="ru-RU" sz="2400" dirty="0" err="1"/>
              <a:t>patterns</a:t>
            </a:r>
            <a:r>
              <a:rPr lang="ru-RU" sz="2400" dirty="0"/>
              <a:t> </a:t>
            </a:r>
            <a:r>
              <a:rPr lang="ru-RU" sz="2400" dirty="0" err="1"/>
              <a:t>builder</a:t>
            </a:r>
            <a:r>
              <a:rPr lang="ru-RU" sz="2400" dirty="0"/>
              <a:t> </a:t>
            </a:r>
            <a:endParaRPr lang="en-US" sz="2400" dirty="0"/>
          </a:p>
        </p:txBody>
      </p:sp>
      <p:pic>
        <p:nvPicPr>
          <p:cNvPr id="23" name="Звук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6761"/>
      </p:ext>
    </p:extLst>
  </p:cSld>
  <p:clrMapOvr>
    <a:masterClrMapping/>
  </p:clrMapOvr>
  <p:transition spd="slow" advTm="315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2" y="996408"/>
            <a:ext cx="10018713" cy="1752599"/>
          </a:xfrm>
        </p:spPr>
        <p:txBody>
          <a:bodyPr/>
          <a:lstStyle/>
          <a:p>
            <a:r>
              <a:rPr lang="ru-RU"/>
              <a:t>Home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111047"/>
              </p:ext>
            </p:extLst>
          </p:nvPr>
        </p:nvGraphicFramePr>
        <p:xfrm>
          <a:off x="1484313" y="2133600"/>
          <a:ext cx="1001871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6061" y="2749007"/>
            <a:ext cx="575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SmartHub</a:t>
            </a:r>
            <a:r>
              <a:rPr lang="en-US" sz="2400" dirty="0"/>
              <a:t> controlling all your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latency command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Works if your internet connection down</a:t>
            </a:r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7982"/>
      </p:ext>
    </p:extLst>
  </p:cSld>
  <p:clrMapOvr>
    <a:masterClrMapping/>
  </p:clrMapOvr>
  <p:transition spd="slow" advTm="1696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of Nest services is software container  runs inside high performance clod platforms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07" y="2296222"/>
            <a:ext cx="3279624" cy="22959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2" y="2458812"/>
            <a:ext cx="4372709" cy="18969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7" y="3610708"/>
            <a:ext cx="3394866" cy="3028802"/>
          </a:xfrm>
          <a:prstGeom prst="rect">
            <a:avLst/>
          </a:prstGeom>
        </p:spPr>
      </p:pic>
      <p:pic>
        <p:nvPicPr>
          <p:cNvPr id="11" name="Звук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9264"/>
      </p:ext>
    </p:extLst>
  </p:cSld>
  <p:clrMapOvr>
    <a:masterClrMapping/>
  </p:clrMapOvr>
  <p:transition spd="slow" advTm="123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Nests’ services run inside </a:t>
            </a:r>
            <a:r>
              <a:rPr lang="ru-RU" dirty="0"/>
              <a:t>docker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4081796" y="2218384"/>
            <a:ext cx="4464325" cy="2286031"/>
            <a:chOff x="4478214" y="3493477"/>
            <a:chExt cx="1359877" cy="726831"/>
          </a:xfrm>
        </p:grpSpPr>
        <p:sp>
          <p:nvSpPr>
            <p:cNvPr id="9" name="Облако 8"/>
            <p:cNvSpPr/>
            <p:nvPr/>
          </p:nvSpPr>
          <p:spPr>
            <a:xfrm>
              <a:off x="4478214" y="3493477"/>
              <a:ext cx="1359877" cy="726831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229" y="3642904"/>
              <a:ext cx="938203" cy="399910"/>
            </a:xfrm>
            <a:prstGeom prst="rect">
              <a:avLst/>
            </a:prstGeom>
          </p:spPr>
        </p:pic>
      </p:grp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63" y="3847600"/>
            <a:ext cx="1990478" cy="1775846"/>
          </a:xfrm>
        </p:spPr>
      </p:pic>
      <p:pic>
        <p:nvPicPr>
          <p:cNvPr id="10" name="Звук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9821"/>
      </p:ext>
    </p:extLst>
  </p:cSld>
  <p:clrMapOvr>
    <a:masterClrMapping/>
  </p:clrMapOvr>
  <p:transition spd="slow" advTm="1308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Облако 48"/>
          <p:cNvSpPr/>
          <p:nvPr/>
        </p:nvSpPr>
        <p:spPr>
          <a:xfrm>
            <a:off x="1992923" y="3200400"/>
            <a:ext cx="9636369" cy="3305908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our users grow, our services grow too</a:t>
            </a:r>
            <a:endParaRPr lang="ru-RU" dirty="0"/>
          </a:p>
        </p:txBody>
      </p:sp>
      <p:grpSp>
        <p:nvGrpSpPr>
          <p:cNvPr id="65" name="Группа 64"/>
          <p:cNvGrpSpPr/>
          <p:nvPr/>
        </p:nvGrpSpPr>
        <p:grpSpPr>
          <a:xfrm>
            <a:off x="3152330" y="3889116"/>
            <a:ext cx="1255102" cy="827842"/>
            <a:chOff x="3152330" y="3889116"/>
            <a:chExt cx="1255102" cy="827842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3387487" y="3889116"/>
              <a:ext cx="1019945" cy="540147"/>
              <a:chOff x="4478214" y="3493477"/>
              <a:chExt cx="1359877" cy="726831"/>
            </a:xfrm>
          </p:grpSpPr>
          <p:sp>
            <p:nvSpPr>
              <p:cNvPr id="5" name="Облако 4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7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330" y="4297358"/>
              <a:ext cx="470314" cy="419600"/>
            </a:xfrm>
            <a:prstGeom prst="rect">
              <a:avLst/>
            </a:prstGeom>
          </p:spPr>
        </p:pic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28" y="2264283"/>
            <a:ext cx="1060938" cy="7764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33" y="2264280"/>
            <a:ext cx="1060938" cy="7764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80" y="2264283"/>
            <a:ext cx="1060938" cy="77645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16" y="2264283"/>
            <a:ext cx="1060938" cy="77645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863" y="2264279"/>
            <a:ext cx="1060938" cy="776453"/>
          </a:xfrm>
          <a:prstGeom prst="rect">
            <a:avLst/>
          </a:prstGeom>
        </p:spPr>
      </p:pic>
      <p:grpSp>
        <p:nvGrpSpPr>
          <p:cNvPr id="66" name="Группа 65"/>
          <p:cNvGrpSpPr/>
          <p:nvPr/>
        </p:nvGrpSpPr>
        <p:grpSpPr>
          <a:xfrm>
            <a:off x="4565699" y="3889117"/>
            <a:ext cx="1255102" cy="827842"/>
            <a:chOff x="4565699" y="3889117"/>
            <a:chExt cx="1255102" cy="827842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4800856" y="3889117"/>
              <a:ext cx="1019945" cy="540147"/>
              <a:chOff x="4478214" y="3493477"/>
              <a:chExt cx="1359877" cy="726831"/>
            </a:xfrm>
          </p:grpSpPr>
          <p:sp>
            <p:nvSpPr>
              <p:cNvPr id="30" name="Облако 29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1" name="Рисунок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32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699" y="4297359"/>
              <a:ext cx="470314" cy="419600"/>
            </a:xfrm>
            <a:prstGeom prst="rect">
              <a:avLst/>
            </a:prstGeom>
          </p:spPr>
        </p:pic>
      </p:grpSp>
      <p:grpSp>
        <p:nvGrpSpPr>
          <p:cNvPr id="67" name="Группа 66"/>
          <p:cNvGrpSpPr/>
          <p:nvPr/>
        </p:nvGrpSpPr>
        <p:grpSpPr>
          <a:xfrm>
            <a:off x="6150962" y="3889117"/>
            <a:ext cx="1255102" cy="827842"/>
            <a:chOff x="6150962" y="3889117"/>
            <a:chExt cx="1255102" cy="827842"/>
          </a:xfrm>
        </p:grpSpPr>
        <p:grpSp>
          <p:nvGrpSpPr>
            <p:cNvPr id="33" name="Группа 32"/>
            <p:cNvGrpSpPr/>
            <p:nvPr/>
          </p:nvGrpSpPr>
          <p:grpSpPr>
            <a:xfrm>
              <a:off x="6386119" y="3889117"/>
              <a:ext cx="1019945" cy="540147"/>
              <a:chOff x="4478214" y="3493477"/>
              <a:chExt cx="1359877" cy="726831"/>
            </a:xfrm>
          </p:grpSpPr>
          <p:sp>
            <p:nvSpPr>
              <p:cNvPr id="34" name="Облако 33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5" name="Рисунок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36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962" y="4297359"/>
              <a:ext cx="470314" cy="419600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7676229" y="3867709"/>
            <a:ext cx="1255102" cy="827842"/>
            <a:chOff x="7676229" y="3867709"/>
            <a:chExt cx="1255102" cy="827842"/>
          </a:xfrm>
        </p:grpSpPr>
        <p:grpSp>
          <p:nvGrpSpPr>
            <p:cNvPr id="37" name="Группа 36"/>
            <p:cNvGrpSpPr/>
            <p:nvPr/>
          </p:nvGrpSpPr>
          <p:grpSpPr>
            <a:xfrm>
              <a:off x="7911386" y="3867709"/>
              <a:ext cx="1019945" cy="540147"/>
              <a:chOff x="4478214" y="3493477"/>
              <a:chExt cx="1359877" cy="726831"/>
            </a:xfrm>
          </p:grpSpPr>
          <p:sp>
            <p:nvSpPr>
              <p:cNvPr id="38" name="Облако 37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9" name="Рисунок 3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40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229" y="4275951"/>
              <a:ext cx="470314" cy="419600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/>
        </p:nvGrpSpPr>
        <p:grpSpPr>
          <a:xfrm>
            <a:off x="9271988" y="3813239"/>
            <a:ext cx="1255102" cy="827842"/>
            <a:chOff x="9271988" y="3813239"/>
            <a:chExt cx="1255102" cy="827842"/>
          </a:xfrm>
        </p:grpSpPr>
        <p:grpSp>
          <p:nvGrpSpPr>
            <p:cNvPr id="41" name="Группа 40"/>
            <p:cNvGrpSpPr/>
            <p:nvPr/>
          </p:nvGrpSpPr>
          <p:grpSpPr>
            <a:xfrm>
              <a:off x="9507145" y="3813239"/>
              <a:ext cx="1019945" cy="540147"/>
              <a:chOff x="4478214" y="3493477"/>
              <a:chExt cx="1359877" cy="726831"/>
            </a:xfrm>
          </p:grpSpPr>
          <p:sp>
            <p:nvSpPr>
              <p:cNvPr id="42" name="Облако 41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3" name="Рисунок 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44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988" y="4221481"/>
              <a:ext cx="470314" cy="419600"/>
            </a:xfrm>
            <a:prstGeom prst="rect">
              <a:avLst/>
            </a:prstGeom>
          </p:spPr>
        </p:pic>
      </p:grpSp>
      <p:grpSp>
        <p:nvGrpSpPr>
          <p:cNvPr id="54" name="Группа 53"/>
          <p:cNvGrpSpPr/>
          <p:nvPr/>
        </p:nvGrpSpPr>
        <p:grpSpPr>
          <a:xfrm>
            <a:off x="4004341" y="5011075"/>
            <a:ext cx="1122715" cy="963939"/>
            <a:chOff x="4188113" y="5052646"/>
            <a:chExt cx="1122715" cy="963939"/>
          </a:xfrm>
        </p:grpSpPr>
        <p:grpSp>
          <p:nvGrpSpPr>
            <p:cNvPr id="53" name="Группа 52"/>
            <p:cNvGrpSpPr/>
            <p:nvPr/>
          </p:nvGrpSpPr>
          <p:grpSpPr>
            <a:xfrm>
              <a:off x="4407432" y="5052646"/>
              <a:ext cx="903396" cy="656492"/>
              <a:chOff x="4407432" y="5052646"/>
              <a:chExt cx="903396" cy="656492"/>
            </a:xfrm>
          </p:grpSpPr>
          <p:sp>
            <p:nvSpPr>
              <p:cNvPr id="50" name="Облако 49"/>
              <p:cNvSpPr/>
              <p:nvPr/>
            </p:nvSpPr>
            <p:spPr>
              <a:xfrm>
                <a:off x="4407432" y="5052646"/>
                <a:ext cx="903396" cy="656492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51" name="Рисунок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427" y="5164799"/>
                <a:ext cx="377586" cy="432186"/>
              </a:xfrm>
              <a:prstGeom prst="rect">
                <a:avLst/>
              </a:prstGeom>
            </p:spPr>
          </p:pic>
        </p:grpSp>
        <p:pic>
          <p:nvPicPr>
            <p:cNvPr id="52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3" y="5596985"/>
              <a:ext cx="470314" cy="419600"/>
            </a:xfrm>
            <a:prstGeom prst="rect">
              <a:avLst/>
            </a:prstGeom>
          </p:spPr>
        </p:pic>
      </p:grpSp>
      <p:grpSp>
        <p:nvGrpSpPr>
          <p:cNvPr id="55" name="Группа 54"/>
          <p:cNvGrpSpPr/>
          <p:nvPr/>
        </p:nvGrpSpPr>
        <p:grpSpPr>
          <a:xfrm>
            <a:off x="5983028" y="5011075"/>
            <a:ext cx="1122715" cy="963939"/>
            <a:chOff x="4188113" y="5052646"/>
            <a:chExt cx="1122715" cy="963939"/>
          </a:xfrm>
        </p:grpSpPr>
        <p:grpSp>
          <p:nvGrpSpPr>
            <p:cNvPr id="56" name="Группа 55"/>
            <p:cNvGrpSpPr/>
            <p:nvPr/>
          </p:nvGrpSpPr>
          <p:grpSpPr>
            <a:xfrm>
              <a:off x="4407432" y="5052646"/>
              <a:ext cx="903396" cy="656492"/>
              <a:chOff x="4407432" y="5052646"/>
              <a:chExt cx="903396" cy="656492"/>
            </a:xfrm>
          </p:grpSpPr>
          <p:sp>
            <p:nvSpPr>
              <p:cNvPr id="58" name="Облако 57"/>
              <p:cNvSpPr/>
              <p:nvPr/>
            </p:nvSpPr>
            <p:spPr>
              <a:xfrm>
                <a:off x="4407432" y="5052646"/>
                <a:ext cx="903396" cy="656492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59" name="Рисунок 5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427" y="5164799"/>
                <a:ext cx="377586" cy="432186"/>
              </a:xfrm>
              <a:prstGeom prst="rect">
                <a:avLst/>
              </a:prstGeom>
            </p:spPr>
          </p:pic>
        </p:grpSp>
        <p:pic>
          <p:nvPicPr>
            <p:cNvPr id="57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3" y="5596985"/>
              <a:ext cx="470314" cy="419600"/>
            </a:xfrm>
            <a:prstGeom prst="rect">
              <a:avLst/>
            </a:prstGeom>
          </p:spPr>
        </p:pic>
      </p:grpSp>
      <p:grpSp>
        <p:nvGrpSpPr>
          <p:cNvPr id="60" name="Группа 59"/>
          <p:cNvGrpSpPr/>
          <p:nvPr/>
        </p:nvGrpSpPr>
        <p:grpSpPr>
          <a:xfrm>
            <a:off x="7911386" y="5011075"/>
            <a:ext cx="1122715" cy="963939"/>
            <a:chOff x="4188113" y="5052646"/>
            <a:chExt cx="1122715" cy="963939"/>
          </a:xfrm>
        </p:grpSpPr>
        <p:grpSp>
          <p:nvGrpSpPr>
            <p:cNvPr id="61" name="Группа 60"/>
            <p:cNvGrpSpPr/>
            <p:nvPr/>
          </p:nvGrpSpPr>
          <p:grpSpPr>
            <a:xfrm>
              <a:off x="4407432" y="5052646"/>
              <a:ext cx="903396" cy="656492"/>
              <a:chOff x="4407432" y="5052646"/>
              <a:chExt cx="903396" cy="656492"/>
            </a:xfrm>
          </p:grpSpPr>
          <p:sp>
            <p:nvSpPr>
              <p:cNvPr id="63" name="Облако 62"/>
              <p:cNvSpPr/>
              <p:nvPr/>
            </p:nvSpPr>
            <p:spPr>
              <a:xfrm>
                <a:off x="4407432" y="5052646"/>
                <a:ext cx="903396" cy="656492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4" name="Рисунок 6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427" y="5164799"/>
                <a:ext cx="377586" cy="432186"/>
              </a:xfrm>
              <a:prstGeom prst="rect">
                <a:avLst/>
              </a:prstGeom>
            </p:spPr>
          </p:pic>
        </p:grpSp>
        <p:pic>
          <p:nvPicPr>
            <p:cNvPr id="62" name="Объект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3" y="5596985"/>
              <a:ext cx="470314" cy="419600"/>
            </a:xfrm>
            <a:prstGeom prst="rect">
              <a:avLst/>
            </a:prstGeom>
          </p:spPr>
        </p:pic>
      </p:grpSp>
      <p:pic>
        <p:nvPicPr>
          <p:cNvPr id="22" name="Звук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2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55"/>
    </mc:Choice>
    <mc:Fallback>
      <p:transition spd="slow" advTm="16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1136" y="1019629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All database data, service configuration and users’ data stored inside safety cloud storage with unlimited space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85" y="3119423"/>
            <a:ext cx="2786743" cy="27867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28" y="3119423"/>
            <a:ext cx="6898821" cy="2550059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14307"/>
      </p:ext>
    </p:extLst>
  </p:cSld>
  <p:clrMapOvr>
    <a:masterClrMapping/>
  </p:clrMapOvr>
  <p:transition spd="slow" advTm="106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SmartHub</a:t>
            </a:r>
            <a:r>
              <a:rPr lang="en-US" dirty="0"/>
              <a:t> facility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30151"/>
      </p:ext>
    </p:extLst>
  </p:cSld>
  <p:clrMapOvr>
    <a:masterClrMapping/>
  </p:clrMapOvr>
  <p:transition spd="slow" advTm="426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pre-designed patterns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2351315"/>
            <a:ext cx="92948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Звук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7754"/>
      </p:ext>
    </p:extLst>
  </p:cSld>
  <p:clrMapOvr>
    <a:masterClrMapping/>
  </p:clrMapOvr>
  <p:transition spd="slow" advTm="3793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1" y="2144768"/>
            <a:ext cx="2313839" cy="141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3955148" y="2510527"/>
            <a:ext cx="628927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76" y="2144656"/>
            <a:ext cx="971907" cy="147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12" y="3163831"/>
            <a:ext cx="2342507" cy="1219591"/>
          </a:xfrm>
          <a:prstGeom prst="rect">
            <a:avLst/>
          </a:prstGeom>
        </p:spPr>
      </p:pic>
      <p:sp>
        <p:nvSpPr>
          <p:cNvPr id="10" name="Стрелка углом 9"/>
          <p:cNvSpPr/>
          <p:nvPr/>
        </p:nvSpPr>
        <p:spPr>
          <a:xfrm rot="5400000">
            <a:off x="9596446" y="1747089"/>
            <a:ext cx="618162" cy="2127914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67" y="4333647"/>
            <a:ext cx="964307" cy="14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Стрелка вправо 16"/>
          <p:cNvSpPr/>
          <p:nvPr/>
        </p:nvSpPr>
        <p:spPr>
          <a:xfrm flipH="1">
            <a:off x="6181192" y="4759551"/>
            <a:ext cx="1207488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 cat!</a:t>
            </a:r>
            <a:endParaRPr lang="ru-RU" dirty="0"/>
          </a:p>
        </p:txBody>
      </p:sp>
      <p:sp>
        <p:nvSpPr>
          <p:cNvPr id="18" name="Стрелка вправо 17"/>
          <p:cNvSpPr/>
          <p:nvPr/>
        </p:nvSpPr>
        <p:spPr>
          <a:xfrm flipH="1">
            <a:off x="3622231" y="4714007"/>
            <a:ext cx="1294760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 cat!</a:t>
            </a:r>
            <a:endParaRPr lang="ru-RU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1" y="4330371"/>
            <a:ext cx="2027406" cy="137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Стрелка вправо 23"/>
          <p:cNvSpPr/>
          <p:nvPr/>
        </p:nvSpPr>
        <p:spPr>
          <a:xfrm>
            <a:off x="5816093" y="2510527"/>
            <a:ext cx="626914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/>
          <p:cNvGrpSpPr/>
          <p:nvPr/>
        </p:nvGrpSpPr>
        <p:grpSpPr>
          <a:xfrm>
            <a:off x="6611744" y="2120489"/>
            <a:ext cx="1990584" cy="1477653"/>
            <a:chOff x="4854805" y="1170560"/>
            <a:chExt cx="3298595" cy="2637810"/>
          </a:xfrm>
        </p:grpSpPr>
        <p:pic>
          <p:nvPicPr>
            <p:cNvPr id="30" name="Рисунок 29" descr="킬크로그 :: 라즈베리파이2 공개, Windows 10 설치된다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93" y="1726824"/>
              <a:ext cx="3239407" cy="1833504"/>
            </a:xfrm>
            <a:prstGeom prst="rect">
              <a:avLst/>
            </a:prstGeom>
          </p:spPr>
        </p:pic>
        <p:pic>
          <p:nvPicPr>
            <p:cNvPr id="31" name="Рисунок 30" descr="Clipart - Bluetooth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343" y="1170560"/>
              <a:ext cx="430152" cy="680980"/>
            </a:xfrm>
            <a:prstGeom prst="rect">
              <a:avLst/>
            </a:prstGeom>
          </p:spPr>
        </p:pic>
        <p:pic>
          <p:nvPicPr>
            <p:cNvPr id="32" name="Рисунок 31" descr="... procedure for your zigbee linux gateway for zigbee home automatio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895" y="1270415"/>
              <a:ext cx="689461" cy="756109"/>
            </a:xfrm>
            <a:prstGeom prst="rect">
              <a:avLst/>
            </a:prstGeom>
          </p:spPr>
        </p:pic>
        <p:pic>
          <p:nvPicPr>
            <p:cNvPr id="33" name="Рисунок 32" descr="WiFi by jhunnies - wifi logo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805" y="1295279"/>
              <a:ext cx="1012595" cy="1431556"/>
            </a:xfrm>
            <a:prstGeom prst="rect">
              <a:avLst/>
            </a:prstGeom>
          </p:spPr>
        </p:pic>
        <p:pic>
          <p:nvPicPr>
            <p:cNvPr id="34" name="Рисунок 33" descr="... démarque et gagne en popularité. Il s’agit du protocole Z-Wave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65" y="1270415"/>
              <a:ext cx="1107622" cy="534714"/>
            </a:xfrm>
            <a:prstGeom prst="rect">
              <a:avLst/>
            </a:prstGeom>
          </p:spPr>
        </p:pic>
        <p:sp>
          <p:nvSpPr>
            <p:cNvPr id="35" name="Прямоугольник 34"/>
            <p:cNvSpPr/>
            <p:nvPr/>
          </p:nvSpPr>
          <p:spPr>
            <a:xfrm>
              <a:off x="5835033" y="3519899"/>
              <a:ext cx="1251857" cy="28847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/>
                  <a:cs typeface="Times New Roman"/>
                </a:rPr>
                <a:t>Smart Hub</a:t>
              </a:r>
              <a:endParaRPr lang="ru-RU" sz="1100" dirty="0">
                <a:effectLst/>
                <a:ea typeface="Calibri"/>
                <a:cs typeface="Times New Roman"/>
              </a:endParaRPr>
            </a:p>
          </p:txBody>
        </p:sp>
        <p:pic>
          <p:nvPicPr>
            <p:cNvPr id="36" name="Рисунок 35" descr="Ethernet connector symbol by ZeWar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272" y="2957624"/>
              <a:ext cx="678461" cy="562275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>
          <a:xfrm>
            <a:off x="7551524" y="4346482"/>
            <a:ext cx="1990584" cy="1477653"/>
            <a:chOff x="4854805" y="1170560"/>
            <a:chExt cx="3298595" cy="2637810"/>
          </a:xfrm>
        </p:grpSpPr>
        <p:pic>
          <p:nvPicPr>
            <p:cNvPr id="38" name="Рисунок 37" descr="킬크로그 :: 라즈베리파이2 공개, Windows 10 설치된다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93" y="1726824"/>
              <a:ext cx="3239407" cy="1833504"/>
            </a:xfrm>
            <a:prstGeom prst="rect">
              <a:avLst/>
            </a:prstGeom>
          </p:spPr>
        </p:pic>
        <p:pic>
          <p:nvPicPr>
            <p:cNvPr id="39" name="Рисунок 38" descr="Clipart - Bluetooth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343" y="1170560"/>
              <a:ext cx="430152" cy="680980"/>
            </a:xfrm>
            <a:prstGeom prst="rect">
              <a:avLst/>
            </a:prstGeom>
          </p:spPr>
        </p:pic>
        <p:pic>
          <p:nvPicPr>
            <p:cNvPr id="40" name="Рисунок 39" descr="... procedure for your zigbee linux gateway for zigbee home automatio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895" y="1270415"/>
              <a:ext cx="689461" cy="756109"/>
            </a:xfrm>
            <a:prstGeom prst="rect">
              <a:avLst/>
            </a:prstGeom>
          </p:spPr>
        </p:pic>
        <p:pic>
          <p:nvPicPr>
            <p:cNvPr id="41" name="Рисунок 40" descr="WiFi by jhunnies - wifi logo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805" y="1295279"/>
              <a:ext cx="1012595" cy="1431556"/>
            </a:xfrm>
            <a:prstGeom prst="rect">
              <a:avLst/>
            </a:prstGeom>
          </p:spPr>
        </p:pic>
        <p:pic>
          <p:nvPicPr>
            <p:cNvPr id="42" name="Рисунок 41" descr="... démarque et gagne en popularité. Il s’agit du protocole Z-Wave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65" y="1270415"/>
              <a:ext cx="1107622" cy="534714"/>
            </a:xfrm>
            <a:prstGeom prst="rect">
              <a:avLst/>
            </a:prstGeom>
          </p:spPr>
        </p:pic>
        <p:sp>
          <p:nvSpPr>
            <p:cNvPr id="43" name="Прямоугольник 42"/>
            <p:cNvSpPr/>
            <p:nvPr/>
          </p:nvSpPr>
          <p:spPr>
            <a:xfrm>
              <a:off x="5835033" y="3519899"/>
              <a:ext cx="1251857" cy="28847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/>
                  <a:cs typeface="Times New Roman"/>
                </a:rPr>
                <a:t>Smart Hub</a:t>
              </a:r>
              <a:endParaRPr lang="ru-RU" sz="1100" dirty="0">
                <a:effectLst/>
                <a:ea typeface="Calibri"/>
                <a:cs typeface="Times New Roman"/>
              </a:endParaRPr>
            </a:p>
          </p:txBody>
        </p:sp>
        <p:pic>
          <p:nvPicPr>
            <p:cNvPr id="44" name="Рисунок 43" descr="Ethernet connector symbol by ZeWar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272" y="2957624"/>
              <a:ext cx="678461" cy="562275"/>
            </a:xfrm>
            <a:prstGeom prst="rect">
              <a:avLst/>
            </a:prstGeom>
          </p:spPr>
        </p:pic>
      </p:grpSp>
      <p:sp>
        <p:nvSpPr>
          <p:cNvPr id="27" name="Стрелка углом 26"/>
          <p:cNvSpPr/>
          <p:nvPr/>
        </p:nvSpPr>
        <p:spPr>
          <a:xfrm rot="10800000">
            <a:off x="9773727" y="4611063"/>
            <a:ext cx="1354719" cy="712543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Bad cat!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6" name="Звук 205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7"/>
    </mc:Choice>
    <mc:Fallback>
      <p:transition spd="slow" advTm="19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6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7" grpId="0" animBg="1"/>
      <p:bldP spid="18" grpId="0" animBg="1"/>
      <p:bldP spid="24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52" y="2344538"/>
            <a:ext cx="2459777" cy="15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4708414" y="2747137"/>
            <a:ext cx="1024528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74" y="2355552"/>
            <a:ext cx="1000073" cy="151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52" y="4190998"/>
            <a:ext cx="2231695" cy="151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74" y="4190998"/>
            <a:ext cx="1000073" cy="151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8837189" y="2747137"/>
            <a:ext cx="3075312" cy="2506467"/>
            <a:chOff x="4854805" y="1170560"/>
            <a:chExt cx="3298595" cy="2637810"/>
          </a:xfrm>
        </p:grpSpPr>
        <p:pic>
          <p:nvPicPr>
            <p:cNvPr id="13" name="Рисунок 12" descr="킬크로그 :: 라즈베리파이2 공개, Windows 10 설치된다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93" y="1726824"/>
              <a:ext cx="3239407" cy="1833504"/>
            </a:xfrm>
            <a:prstGeom prst="rect">
              <a:avLst/>
            </a:prstGeom>
          </p:spPr>
        </p:pic>
        <p:pic>
          <p:nvPicPr>
            <p:cNvPr id="14" name="Рисунок 13" descr="Clipart - Bluetooth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343" y="1170560"/>
              <a:ext cx="430152" cy="680980"/>
            </a:xfrm>
            <a:prstGeom prst="rect">
              <a:avLst/>
            </a:prstGeom>
          </p:spPr>
        </p:pic>
        <p:pic>
          <p:nvPicPr>
            <p:cNvPr id="15" name="Рисунок 14" descr="... procedure for your zigbee linux gateway for zigbee home automation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895" y="1270415"/>
              <a:ext cx="689461" cy="756109"/>
            </a:xfrm>
            <a:prstGeom prst="rect">
              <a:avLst/>
            </a:prstGeom>
          </p:spPr>
        </p:pic>
        <p:pic>
          <p:nvPicPr>
            <p:cNvPr id="16" name="Рисунок 15" descr="WiFi by jhunnies - wifi logo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805" y="1295279"/>
              <a:ext cx="1012595" cy="1431556"/>
            </a:xfrm>
            <a:prstGeom prst="rect">
              <a:avLst/>
            </a:prstGeom>
          </p:spPr>
        </p:pic>
        <p:pic>
          <p:nvPicPr>
            <p:cNvPr id="17" name="Рисунок 16" descr="... démarque et gagne en popularité. Il s’agit du protocole Z-Wave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65" y="1270415"/>
              <a:ext cx="1107622" cy="534714"/>
            </a:xfrm>
            <a:prstGeom prst="rect">
              <a:avLst/>
            </a:prstGeom>
          </p:spPr>
        </p:pic>
        <p:sp>
          <p:nvSpPr>
            <p:cNvPr id="18" name="Прямоугольник 17"/>
            <p:cNvSpPr/>
            <p:nvPr/>
          </p:nvSpPr>
          <p:spPr>
            <a:xfrm>
              <a:off x="5835033" y="3519899"/>
              <a:ext cx="1251857" cy="28847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/>
                  <a:cs typeface="Times New Roman"/>
                </a:rPr>
                <a:t>Smart Hub</a:t>
              </a:r>
              <a:endParaRPr lang="ru-RU" sz="1100" dirty="0">
                <a:effectLst/>
                <a:ea typeface="Calibri"/>
                <a:cs typeface="Times New Roman"/>
              </a:endParaRPr>
            </a:p>
          </p:txBody>
        </p:sp>
        <p:pic>
          <p:nvPicPr>
            <p:cNvPr id="19" name="Рисунок 18" descr="Ethernet connector symbol by ZeWaren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272" y="2957624"/>
              <a:ext cx="678461" cy="562275"/>
            </a:xfrm>
            <a:prstGeom prst="rect">
              <a:avLst/>
            </a:prstGeom>
          </p:spPr>
        </p:pic>
      </p:grpSp>
      <p:sp>
        <p:nvSpPr>
          <p:cNvPr id="20" name="Стрелка вправо 19"/>
          <p:cNvSpPr/>
          <p:nvPr/>
        </p:nvSpPr>
        <p:spPr>
          <a:xfrm flipH="1">
            <a:off x="4438182" y="4644004"/>
            <a:ext cx="1294760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 cat!</a:t>
            </a:r>
            <a:endParaRPr lang="ru-RU" dirty="0"/>
          </a:p>
        </p:txBody>
      </p:sp>
      <p:sp>
        <p:nvSpPr>
          <p:cNvPr id="21" name="Стрелка вправо 20"/>
          <p:cNvSpPr/>
          <p:nvPr/>
        </p:nvSpPr>
        <p:spPr>
          <a:xfrm>
            <a:off x="7546151" y="2955663"/>
            <a:ext cx="1024528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 flipH="1">
            <a:off x="7357872" y="4339204"/>
            <a:ext cx="1294760" cy="609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 cat!</a:t>
            </a:r>
            <a:endParaRPr lang="ru-RU" dirty="0"/>
          </a:p>
        </p:txBody>
      </p:sp>
      <p:pic>
        <p:nvPicPr>
          <p:cNvPr id="27" name="Звук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1"/>
    </mc:Choice>
    <mc:Fallback>
      <p:transition spd="slow" advTm="1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 animBg="1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smart house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0224"/>
      </p:ext>
    </p:extLst>
  </p:cSld>
  <p:clrMapOvr>
    <a:masterClrMapping/>
  </p:clrMapOvr>
  <p:transition spd="slow" advTm="310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build </a:t>
            </a:r>
            <a:r>
              <a:rPr lang="en-US" dirty="0" err="1"/>
              <a:t>SmartHub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455281" y="2318656"/>
            <a:ext cx="10018713" cy="3124201"/>
          </a:xfrm>
        </p:spPr>
        <p:txBody>
          <a:bodyPr/>
          <a:lstStyle/>
          <a:p>
            <a:r>
              <a:rPr lang="en-US" dirty="0"/>
              <a:t>Hardware platform with Linux base OS support (any ARM or x86 based platform)</a:t>
            </a:r>
          </a:p>
          <a:p>
            <a:r>
              <a:rPr lang="en-US" dirty="0"/>
              <a:t>Cloud computing provider (AWS, Google Cloud Platform)</a:t>
            </a:r>
          </a:p>
          <a:p>
            <a:r>
              <a:rPr lang="en-US" dirty="0"/>
              <a:t>Vendors API to communicate with smart devices</a:t>
            </a:r>
          </a:p>
          <a:p>
            <a:r>
              <a:rPr lang="en-US" dirty="0"/>
              <a:t>Image recognition and analysis API (Cloud Vision API, </a:t>
            </a:r>
            <a:r>
              <a:rPr lang="en-US" dirty="0" err="1"/>
              <a:t>Clarifai</a:t>
            </a:r>
            <a:r>
              <a:rPr lang="en-US" dirty="0"/>
              <a:t>, …)</a:t>
            </a:r>
          </a:p>
          <a:p>
            <a:r>
              <a:rPr lang="en-US" dirty="0"/>
              <a:t>Business process management system (</a:t>
            </a:r>
            <a:r>
              <a:rPr lang="en-US" dirty="0" err="1"/>
              <a:t>Activiti</a:t>
            </a:r>
            <a:r>
              <a:rPr lang="en-US" dirty="0"/>
              <a:t>)</a:t>
            </a:r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8676"/>
      </p:ext>
    </p:extLst>
  </p:cSld>
  <p:clrMapOvr>
    <a:masterClrMapping/>
  </p:clrMapOvr>
  <p:transition spd="slow" advTm="321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scheme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90645"/>
      </p:ext>
    </p:extLst>
  </p:cSld>
  <p:clrMapOvr>
    <a:masterClrMapping/>
  </p:clrMapOvr>
  <p:transition spd="slow" advTm="37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house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681672" y="1860430"/>
            <a:ext cx="3314065" cy="2838450"/>
            <a:chOff x="3409860" y="3733800"/>
            <a:chExt cx="3819615" cy="3438525"/>
          </a:xfrm>
          <a:solidFill>
            <a:schemeClr val="bg1"/>
          </a:solidFill>
        </p:grpSpPr>
        <p:sp>
          <p:nvSpPr>
            <p:cNvPr id="20" name="Облако 19"/>
            <p:cNvSpPr/>
            <p:nvPr/>
          </p:nvSpPr>
          <p:spPr>
            <a:xfrm>
              <a:off x="3409860" y="3733800"/>
              <a:ext cx="3819615" cy="3438525"/>
            </a:xfrm>
            <a:prstGeom prst="cloud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4010000" y="4259876"/>
              <a:ext cx="1085760" cy="1096619"/>
              <a:chOff x="3857600" y="4285276"/>
              <a:chExt cx="1085760" cy="1096619"/>
            </a:xfrm>
            <a:grpFill/>
          </p:grpSpPr>
          <p:pic>
            <p:nvPicPr>
              <p:cNvPr id="31" name="Рисунок 30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257" y="4285276"/>
                <a:ext cx="396368" cy="696300"/>
              </a:xfrm>
              <a:prstGeom prst="rect">
                <a:avLst/>
              </a:prstGeom>
              <a:grpFill/>
            </p:spPr>
          </p:pic>
          <p:sp>
            <p:nvSpPr>
              <p:cNvPr id="32" name="Прямоугольник 31"/>
              <p:cNvSpPr/>
              <p:nvPr/>
            </p:nvSpPr>
            <p:spPr>
              <a:xfrm>
                <a:off x="3857600" y="5019673"/>
                <a:ext cx="1085760" cy="3622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ea typeface="Calibri"/>
                    <a:cs typeface="Times New Roman"/>
                  </a:rPr>
                  <a:t>Lamps</a:t>
                </a:r>
                <a:endParaRPr lang="ru-RU" sz="1100">
                  <a:effectLst/>
                  <a:ea typeface="Calibri"/>
                  <a:cs typeface="Times New Roman"/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3913315" y="5280024"/>
              <a:ext cx="1085215" cy="1344614"/>
              <a:chOff x="3913315" y="5280024"/>
              <a:chExt cx="1085215" cy="1344614"/>
            </a:xfrm>
            <a:grpFill/>
          </p:grpSpPr>
          <p:pic>
            <p:nvPicPr>
              <p:cNvPr id="29" name="Рисунок 28" descr="wireless sensor Vector Clip Art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2991" y="5280024"/>
                <a:ext cx="760571" cy="798600"/>
              </a:xfrm>
              <a:prstGeom prst="rect">
                <a:avLst/>
              </a:prstGeom>
              <a:grpFill/>
            </p:spPr>
          </p:pic>
          <p:sp>
            <p:nvSpPr>
              <p:cNvPr id="30" name="Прямоугольник 29"/>
              <p:cNvSpPr/>
              <p:nvPr/>
            </p:nvSpPr>
            <p:spPr>
              <a:xfrm>
                <a:off x="3913315" y="6348412"/>
                <a:ext cx="1085215" cy="276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dirty="0">
                    <a:effectLst/>
                    <a:latin typeface="Times New Roman"/>
                    <a:ea typeface="Calibri"/>
                  </a:rPr>
                  <a:t>Others sensors</a:t>
                </a:r>
                <a:endParaRPr lang="ru-RU" sz="1200" dirty="0">
                  <a:effectLst/>
                  <a:latin typeface="Times New Roman"/>
                  <a:ea typeface="Times New Roman"/>
                </a:endParaRPr>
              </a:p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/>
                    <a:ea typeface="Times New Roman"/>
                  </a:rPr>
                  <a:t> </a:t>
                </a:r>
                <a:endParaRPr lang="ru-RU" sz="1200" dirty="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23" name="Группа 22"/>
            <p:cNvGrpSpPr/>
            <p:nvPr/>
          </p:nvGrpSpPr>
          <p:grpSpPr>
            <a:xfrm>
              <a:off x="5214643" y="5280025"/>
              <a:ext cx="1137953" cy="1363146"/>
              <a:chOff x="5214643" y="5280025"/>
              <a:chExt cx="1137953" cy="1363146"/>
            </a:xfrm>
            <a:grpFill/>
          </p:grpSpPr>
          <p:pic>
            <p:nvPicPr>
              <p:cNvPr id="27" name="Рисунок 26" descr="Security camera symbol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643" y="5280025"/>
                <a:ext cx="1118950" cy="701675"/>
              </a:xfrm>
              <a:prstGeom prst="rect">
                <a:avLst/>
              </a:prstGeom>
              <a:grpFill/>
            </p:spPr>
          </p:pic>
          <p:sp>
            <p:nvSpPr>
              <p:cNvPr id="28" name="Прямоугольник 27"/>
              <p:cNvSpPr/>
              <p:nvPr/>
            </p:nvSpPr>
            <p:spPr>
              <a:xfrm>
                <a:off x="5267345" y="6165946"/>
                <a:ext cx="1085251" cy="4772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dirty="0">
                    <a:effectLst/>
                    <a:latin typeface="Times New Roman"/>
                    <a:ea typeface="Calibri"/>
                  </a:rPr>
                  <a:t>Cameras &amp; motion detector</a:t>
                </a:r>
                <a:endParaRPr lang="ru-RU" sz="1200" dirty="0">
                  <a:effectLst/>
                  <a:latin typeface="Times New Roman"/>
                  <a:ea typeface="Times New Roman"/>
                </a:endParaRPr>
              </a:p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1200" dirty="0"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</p:grpSp>
        <p:grpSp>
          <p:nvGrpSpPr>
            <p:cNvPr id="24" name="Группа 23"/>
            <p:cNvGrpSpPr/>
            <p:nvPr/>
          </p:nvGrpSpPr>
          <p:grpSpPr>
            <a:xfrm>
              <a:off x="5046605" y="3997326"/>
              <a:ext cx="1677907" cy="1224964"/>
              <a:chOff x="4979930" y="4051301"/>
              <a:chExt cx="1677907" cy="1224964"/>
            </a:xfrm>
            <a:grpFill/>
          </p:grpSpPr>
          <p:pic>
            <p:nvPicPr>
              <p:cNvPr id="25" name="Рисунок 24" descr="SMALL IMAGE (PNG)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365" y="4051301"/>
                <a:ext cx="236220" cy="787400"/>
              </a:xfrm>
              <a:prstGeom prst="rect">
                <a:avLst/>
              </a:prstGeom>
              <a:grpFill/>
            </p:spPr>
          </p:pic>
          <p:sp>
            <p:nvSpPr>
              <p:cNvPr id="26" name="Прямоугольник 25"/>
              <p:cNvSpPr/>
              <p:nvPr/>
            </p:nvSpPr>
            <p:spPr>
              <a:xfrm>
                <a:off x="4979930" y="4913927"/>
                <a:ext cx="1677907" cy="3623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Times New Roman"/>
                    <a:ea typeface="Calibri"/>
                  </a:rPr>
                  <a:t>Temperature sensor</a:t>
                </a:r>
                <a:endParaRPr lang="ru-RU" sz="1200">
                  <a:effectLst/>
                  <a:latin typeface="Times New Roman"/>
                  <a:ea typeface="Times New Roman"/>
                </a:endParaRPr>
              </a:p>
            </p:txBody>
          </p:sp>
        </p:grpSp>
      </p:grpSp>
      <p:grpSp>
        <p:nvGrpSpPr>
          <p:cNvPr id="33" name="Группа 32"/>
          <p:cNvGrpSpPr/>
          <p:nvPr/>
        </p:nvGrpSpPr>
        <p:grpSpPr>
          <a:xfrm>
            <a:off x="7212140" y="1731539"/>
            <a:ext cx="3298190" cy="2637791"/>
            <a:chOff x="4854805" y="1170560"/>
            <a:chExt cx="3298595" cy="2637810"/>
          </a:xfrm>
        </p:grpSpPr>
        <p:pic>
          <p:nvPicPr>
            <p:cNvPr id="34" name="Рисунок 33" descr="킬크로그 :: 라즈베리파이2 공개, Windows 10 설치된다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93" y="1726824"/>
              <a:ext cx="3239407" cy="1833504"/>
            </a:xfrm>
            <a:prstGeom prst="rect">
              <a:avLst/>
            </a:prstGeom>
          </p:spPr>
        </p:pic>
        <p:pic>
          <p:nvPicPr>
            <p:cNvPr id="35" name="Рисунок 34" descr="Clipart - Bluetooth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343" y="1170560"/>
              <a:ext cx="430152" cy="680980"/>
            </a:xfrm>
            <a:prstGeom prst="rect">
              <a:avLst/>
            </a:prstGeom>
          </p:spPr>
        </p:pic>
        <p:pic>
          <p:nvPicPr>
            <p:cNvPr id="36" name="Рисунок 35" descr="... procedure for your zigbee linux gateway for zigbee home automatio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895" y="1270415"/>
              <a:ext cx="689461" cy="756109"/>
            </a:xfrm>
            <a:prstGeom prst="rect">
              <a:avLst/>
            </a:prstGeom>
          </p:spPr>
        </p:pic>
        <p:pic>
          <p:nvPicPr>
            <p:cNvPr id="37" name="Рисунок 36" descr="WiFi by jhunnies - wifi logo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805" y="1295279"/>
              <a:ext cx="1012595" cy="1431556"/>
            </a:xfrm>
            <a:prstGeom prst="rect">
              <a:avLst/>
            </a:prstGeom>
          </p:spPr>
        </p:pic>
        <p:pic>
          <p:nvPicPr>
            <p:cNvPr id="38" name="Рисунок 37" descr="... démarque et gagne en popularité. Il s’agit du protocole Z-Wave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65" y="1270415"/>
              <a:ext cx="1107622" cy="534714"/>
            </a:xfrm>
            <a:prstGeom prst="rect">
              <a:avLst/>
            </a:prstGeom>
          </p:spPr>
        </p:pic>
        <p:sp>
          <p:nvSpPr>
            <p:cNvPr id="39" name="Прямоугольник 38"/>
            <p:cNvSpPr/>
            <p:nvPr/>
          </p:nvSpPr>
          <p:spPr>
            <a:xfrm>
              <a:off x="5835033" y="3519899"/>
              <a:ext cx="1251857" cy="28847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/>
                  <a:cs typeface="Times New Roman"/>
                </a:rPr>
                <a:t>Smart Hub</a:t>
              </a:r>
              <a:endParaRPr lang="ru-RU" sz="1100" dirty="0">
                <a:effectLst/>
                <a:ea typeface="Calibri"/>
                <a:cs typeface="Times New Roman"/>
              </a:endParaRPr>
            </a:p>
          </p:txBody>
        </p:sp>
        <p:pic>
          <p:nvPicPr>
            <p:cNvPr id="40" name="Рисунок 39" descr="Ethernet connector symbol by ZeWar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272" y="2957624"/>
              <a:ext cx="678461" cy="562275"/>
            </a:xfrm>
            <a:prstGeom prst="rect">
              <a:avLst/>
            </a:prstGeom>
          </p:spPr>
        </p:pic>
      </p:grpSp>
      <p:sp>
        <p:nvSpPr>
          <p:cNvPr id="41" name="Двойная стрелка влево/вправо 40"/>
          <p:cNvSpPr/>
          <p:nvPr/>
        </p:nvSpPr>
        <p:spPr>
          <a:xfrm>
            <a:off x="5283199" y="2586423"/>
            <a:ext cx="1553029" cy="56612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Vendor API</a:t>
            </a:r>
            <a:endParaRPr lang="ru-RU" dirty="0"/>
          </a:p>
        </p:txBody>
      </p:sp>
      <p:sp>
        <p:nvSpPr>
          <p:cNvPr id="3" name="Облако 2"/>
          <p:cNvSpPr/>
          <p:nvPr/>
        </p:nvSpPr>
        <p:spPr>
          <a:xfrm>
            <a:off x="3733006" y="4698880"/>
            <a:ext cx="2757714" cy="2061029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4" name="Двойная стрелка влево/вправо 3"/>
          <p:cNvSpPr/>
          <p:nvPr/>
        </p:nvSpPr>
        <p:spPr>
          <a:xfrm rot="19413214">
            <a:off x="6533235" y="4509315"/>
            <a:ext cx="1422736" cy="696687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  <a:endParaRPr lang="ru-RU" dirty="0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19" y="5242917"/>
            <a:ext cx="1620740" cy="716071"/>
          </a:xfrm>
          <a:prstGeom prst="rect">
            <a:avLst/>
          </a:prstGeom>
        </p:spPr>
      </p:pic>
      <p:pic>
        <p:nvPicPr>
          <p:cNvPr id="17" name="Звук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3454"/>
      </p:ext>
    </p:extLst>
  </p:cSld>
  <p:clrMapOvr>
    <a:masterClrMapping/>
  </p:clrMapOvr>
  <p:transition spd="slow" advTm="1426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big house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841512" y="1679508"/>
            <a:ext cx="3176729" cy="2675211"/>
            <a:chOff x="3705924" y="3395789"/>
            <a:chExt cx="3819615" cy="3438525"/>
          </a:xfrm>
          <a:solidFill>
            <a:schemeClr val="bg1"/>
          </a:solidFill>
        </p:grpSpPr>
        <p:sp>
          <p:nvSpPr>
            <p:cNvPr id="20" name="Облако 19"/>
            <p:cNvSpPr/>
            <p:nvPr/>
          </p:nvSpPr>
          <p:spPr>
            <a:xfrm>
              <a:off x="3705924" y="3395789"/>
              <a:ext cx="3819615" cy="3438525"/>
            </a:xfrm>
            <a:prstGeom prst="cloud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4010000" y="4259876"/>
              <a:ext cx="1085760" cy="1096619"/>
              <a:chOff x="3857600" y="4285276"/>
              <a:chExt cx="1085760" cy="1096619"/>
            </a:xfrm>
            <a:grpFill/>
          </p:grpSpPr>
          <p:pic>
            <p:nvPicPr>
              <p:cNvPr id="31" name="Рисунок 30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257" y="4285276"/>
                <a:ext cx="396368" cy="696300"/>
              </a:xfrm>
              <a:prstGeom prst="rect">
                <a:avLst/>
              </a:prstGeom>
              <a:grpFill/>
            </p:spPr>
          </p:pic>
          <p:sp>
            <p:nvSpPr>
              <p:cNvPr id="32" name="Прямоугольник 31"/>
              <p:cNvSpPr/>
              <p:nvPr/>
            </p:nvSpPr>
            <p:spPr>
              <a:xfrm>
                <a:off x="3857600" y="5019673"/>
                <a:ext cx="1085760" cy="3622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dirty="0">
                    <a:effectLst/>
                    <a:ea typeface="Calibri"/>
                    <a:cs typeface="Times New Roman"/>
                  </a:rPr>
                  <a:t>Lamps</a:t>
                </a:r>
                <a:endParaRPr lang="ru-RU" sz="1000" dirty="0">
                  <a:effectLst/>
                  <a:ea typeface="Calibri"/>
                  <a:cs typeface="Times New Roman"/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4486872" y="5258835"/>
              <a:ext cx="907992" cy="1166756"/>
              <a:chOff x="4486872" y="5258835"/>
              <a:chExt cx="907992" cy="1166756"/>
            </a:xfrm>
            <a:grpFill/>
          </p:grpSpPr>
          <p:pic>
            <p:nvPicPr>
              <p:cNvPr id="29" name="Рисунок 28" descr="wireless sensor Vector Clip Art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3350" y="5258835"/>
                <a:ext cx="655038" cy="687792"/>
              </a:xfrm>
              <a:prstGeom prst="rect">
                <a:avLst/>
              </a:prstGeom>
              <a:grpFill/>
            </p:spPr>
          </p:pic>
          <p:sp>
            <p:nvSpPr>
              <p:cNvPr id="30" name="Прямоугольник 29"/>
              <p:cNvSpPr/>
              <p:nvPr/>
            </p:nvSpPr>
            <p:spPr>
              <a:xfrm>
                <a:off x="4486872" y="6274116"/>
                <a:ext cx="907992" cy="151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000" dirty="0">
                    <a:effectLst/>
                    <a:latin typeface="Times New Roman"/>
                    <a:ea typeface="Calibri"/>
                  </a:rPr>
                  <a:t>Others sensors</a:t>
                </a:r>
                <a:endParaRPr lang="ru-RU" sz="1000" dirty="0">
                  <a:effectLst/>
                  <a:latin typeface="Times New Roman"/>
                  <a:ea typeface="Times New Roman"/>
                </a:endParaRPr>
              </a:p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000" dirty="0">
                    <a:effectLst/>
                    <a:latin typeface="Times New Roman"/>
                    <a:ea typeface="Times New Roman"/>
                  </a:rPr>
                  <a:t> </a:t>
                </a:r>
                <a:endParaRPr lang="ru-RU" sz="1000" dirty="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23" name="Группа 22"/>
            <p:cNvGrpSpPr/>
            <p:nvPr/>
          </p:nvGrpSpPr>
          <p:grpSpPr>
            <a:xfrm>
              <a:off x="5397475" y="5244950"/>
              <a:ext cx="1272837" cy="1104905"/>
              <a:chOff x="5397475" y="5244950"/>
              <a:chExt cx="1272837" cy="1104905"/>
            </a:xfrm>
            <a:grpFill/>
          </p:grpSpPr>
          <p:pic>
            <p:nvPicPr>
              <p:cNvPr id="27" name="Рисунок 26" descr="Security camera symbol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361" y="5244950"/>
                <a:ext cx="1118950" cy="701676"/>
              </a:xfrm>
              <a:prstGeom prst="rect">
                <a:avLst/>
              </a:prstGeom>
              <a:grpFill/>
            </p:spPr>
          </p:pic>
          <p:sp>
            <p:nvSpPr>
              <p:cNvPr id="28" name="Прямоугольник 27"/>
              <p:cNvSpPr/>
              <p:nvPr/>
            </p:nvSpPr>
            <p:spPr>
              <a:xfrm>
                <a:off x="5397475" y="6224224"/>
                <a:ext cx="1272837" cy="1256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000" dirty="0">
                    <a:effectLst/>
                    <a:latin typeface="Times New Roman"/>
                    <a:ea typeface="Calibri"/>
                  </a:rPr>
                  <a:t>Cameras &amp; motion detector</a:t>
                </a:r>
                <a:endParaRPr lang="ru-RU" sz="1000" dirty="0">
                  <a:effectLst/>
                  <a:latin typeface="Times New Roman"/>
                  <a:ea typeface="Times New Roman"/>
                </a:endParaRPr>
              </a:p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1000" dirty="0"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</p:grpSp>
        <p:grpSp>
          <p:nvGrpSpPr>
            <p:cNvPr id="24" name="Группа 23"/>
            <p:cNvGrpSpPr/>
            <p:nvPr/>
          </p:nvGrpSpPr>
          <p:grpSpPr>
            <a:xfrm>
              <a:off x="5271882" y="3820444"/>
              <a:ext cx="1677907" cy="1250697"/>
              <a:chOff x="5205207" y="3874419"/>
              <a:chExt cx="1677907" cy="1250697"/>
            </a:xfrm>
            <a:grpFill/>
          </p:grpSpPr>
          <p:pic>
            <p:nvPicPr>
              <p:cNvPr id="25" name="Рисунок 24" descr="SMALL IMAGE (PNG)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6711" y="3874419"/>
                <a:ext cx="236219" cy="787400"/>
              </a:xfrm>
              <a:prstGeom prst="rect">
                <a:avLst/>
              </a:prstGeom>
              <a:grpFill/>
            </p:spPr>
          </p:pic>
          <p:sp>
            <p:nvSpPr>
              <p:cNvPr id="26" name="Прямоугольник 25"/>
              <p:cNvSpPr/>
              <p:nvPr/>
            </p:nvSpPr>
            <p:spPr>
              <a:xfrm>
                <a:off x="5205207" y="4762778"/>
                <a:ext cx="1677907" cy="3623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000" dirty="0">
                    <a:effectLst/>
                    <a:latin typeface="Times New Roman"/>
                    <a:ea typeface="Calibri"/>
                  </a:rPr>
                  <a:t>Temperature sensor</a:t>
                </a:r>
                <a:endParaRPr lang="ru-RU" sz="1000" dirty="0">
                  <a:effectLst/>
                  <a:latin typeface="Times New Roman"/>
                  <a:ea typeface="Times New Roman"/>
                </a:endParaRPr>
              </a:p>
            </p:txBody>
          </p:sp>
        </p:grpSp>
      </p:grpSp>
      <p:grpSp>
        <p:nvGrpSpPr>
          <p:cNvPr id="33" name="Группа 32"/>
          <p:cNvGrpSpPr/>
          <p:nvPr/>
        </p:nvGrpSpPr>
        <p:grpSpPr>
          <a:xfrm>
            <a:off x="5598686" y="3977804"/>
            <a:ext cx="3298190" cy="2637791"/>
            <a:chOff x="4854805" y="1170560"/>
            <a:chExt cx="3298595" cy="2637810"/>
          </a:xfrm>
        </p:grpSpPr>
        <p:pic>
          <p:nvPicPr>
            <p:cNvPr id="34" name="Рисунок 33" descr="킬크로그 :: 라즈베리파이2 공개, Windows 10 설치된다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93" y="1726824"/>
              <a:ext cx="3239407" cy="1833504"/>
            </a:xfrm>
            <a:prstGeom prst="rect">
              <a:avLst/>
            </a:prstGeom>
          </p:spPr>
        </p:pic>
        <p:pic>
          <p:nvPicPr>
            <p:cNvPr id="35" name="Рисунок 34" descr="Clipart - Bluetooth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343" y="1170560"/>
              <a:ext cx="430152" cy="680980"/>
            </a:xfrm>
            <a:prstGeom prst="rect">
              <a:avLst/>
            </a:prstGeom>
          </p:spPr>
        </p:pic>
        <p:pic>
          <p:nvPicPr>
            <p:cNvPr id="36" name="Рисунок 35" descr="... procedure for your zigbee linux gateway for zigbee home automatio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895" y="1270415"/>
              <a:ext cx="689461" cy="756109"/>
            </a:xfrm>
            <a:prstGeom prst="rect">
              <a:avLst/>
            </a:prstGeom>
          </p:spPr>
        </p:pic>
        <p:pic>
          <p:nvPicPr>
            <p:cNvPr id="37" name="Рисунок 36" descr="WiFi by jhunnies - wifi logo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805" y="1295279"/>
              <a:ext cx="1012595" cy="1431556"/>
            </a:xfrm>
            <a:prstGeom prst="rect">
              <a:avLst/>
            </a:prstGeom>
          </p:spPr>
        </p:pic>
        <p:pic>
          <p:nvPicPr>
            <p:cNvPr id="38" name="Рисунок 37" descr="... démarque et gagne en popularité. Il s’agit du protocole Z-Wave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65" y="1270415"/>
              <a:ext cx="1107622" cy="534714"/>
            </a:xfrm>
            <a:prstGeom prst="rect">
              <a:avLst/>
            </a:prstGeom>
          </p:spPr>
        </p:pic>
        <p:sp>
          <p:nvSpPr>
            <p:cNvPr id="39" name="Прямоугольник 38"/>
            <p:cNvSpPr/>
            <p:nvPr/>
          </p:nvSpPr>
          <p:spPr>
            <a:xfrm>
              <a:off x="5835033" y="3519899"/>
              <a:ext cx="1251857" cy="28847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/>
                  <a:cs typeface="Times New Roman"/>
                </a:rPr>
                <a:t>Smart Hub</a:t>
              </a:r>
              <a:endParaRPr lang="ru-RU" sz="1100" dirty="0">
                <a:effectLst/>
                <a:ea typeface="Calibri"/>
                <a:cs typeface="Times New Roman"/>
              </a:endParaRPr>
            </a:p>
          </p:txBody>
        </p:sp>
        <p:pic>
          <p:nvPicPr>
            <p:cNvPr id="40" name="Рисунок 39" descr="Ethernet connector symbol by ZeWar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272" y="2957624"/>
              <a:ext cx="678461" cy="562275"/>
            </a:xfrm>
            <a:prstGeom prst="rect">
              <a:avLst/>
            </a:prstGeom>
          </p:spPr>
        </p:pic>
      </p:grpSp>
      <p:sp>
        <p:nvSpPr>
          <p:cNvPr id="41" name="Двойная стрелка влево/вправо 40"/>
          <p:cNvSpPr/>
          <p:nvPr/>
        </p:nvSpPr>
        <p:spPr>
          <a:xfrm>
            <a:off x="5297714" y="2558939"/>
            <a:ext cx="3425372" cy="56612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Vendor API</a:t>
            </a:r>
            <a:endParaRPr lang="ru-RU" dirty="0"/>
          </a:p>
        </p:txBody>
      </p:sp>
      <p:grpSp>
        <p:nvGrpSpPr>
          <p:cNvPr id="42" name="Группа 41"/>
          <p:cNvGrpSpPr/>
          <p:nvPr/>
        </p:nvGrpSpPr>
        <p:grpSpPr>
          <a:xfrm>
            <a:off x="8934869" y="1850774"/>
            <a:ext cx="2602865" cy="2285997"/>
            <a:chOff x="3116058" y="4599600"/>
            <a:chExt cx="2603591" cy="2286199"/>
          </a:xfrm>
        </p:grpSpPr>
        <p:pic>
          <p:nvPicPr>
            <p:cNvPr id="43" name="Рисунок 42" descr="WiFi by jhunnies - wifi logo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058" y="4655748"/>
              <a:ext cx="1012190" cy="1431290"/>
            </a:xfrm>
            <a:prstGeom prst="rect">
              <a:avLst/>
            </a:prstGeom>
          </p:spPr>
        </p:pic>
        <p:grpSp>
          <p:nvGrpSpPr>
            <p:cNvPr id="44" name="Группа 43"/>
            <p:cNvGrpSpPr/>
            <p:nvPr/>
          </p:nvGrpSpPr>
          <p:grpSpPr>
            <a:xfrm>
              <a:off x="3803189" y="5183012"/>
              <a:ext cx="1257313" cy="1484873"/>
              <a:chOff x="3182704" y="5462356"/>
              <a:chExt cx="1257313" cy="1484873"/>
            </a:xfrm>
          </p:grpSpPr>
          <p:pic>
            <p:nvPicPr>
              <p:cNvPr id="49" name="Рисунок 48" descr="MEDIUM IMAGE (PNG)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2704" y="5462356"/>
                <a:ext cx="1257313" cy="1136296"/>
              </a:xfrm>
              <a:prstGeom prst="rect">
                <a:avLst/>
              </a:prstGeom>
            </p:spPr>
          </p:pic>
          <p:sp>
            <p:nvSpPr>
              <p:cNvPr id="50" name="Прямоугольник 49"/>
              <p:cNvSpPr/>
              <p:nvPr/>
            </p:nvSpPr>
            <p:spPr>
              <a:xfrm>
                <a:off x="3318619" y="6630473"/>
                <a:ext cx="914400" cy="3167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/>
                    <a:cs typeface="Times New Roman"/>
                  </a:rPr>
                  <a:t>Repeater</a:t>
                </a:r>
                <a:endParaRPr lang="ru-RU" sz="1100" dirty="0">
                  <a:effectLst/>
                  <a:ea typeface="Calibri"/>
                  <a:cs typeface="Times New Roman"/>
                </a:endParaRPr>
              </a:p>
            </p:txBody>
          </p:sp>
        </p:grpSp>
        <p:pic>
          <p:nvPicPr>
            <p:cNvPr id="45" name="Рисунок 44" descr="Clipart - Bluetooth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464" y="5183012"/>
              <a:ext cx="429895" cy="680720"/>
            </a:xfrm>
            <a:prstGeom prst="rect">
              <a:avLst/>
            </a:prstGeom>
          </p:spPr>
        </p:pic>
        <p:pic>
          <p:nvPicPr>
            <p:cNvPr id="46" name="Рисунок 45" descr="... procedure for your zigbee linux gateway for zigbee home automation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674" y="6100918"/>
              <a:ext cx="688975" cy="755650"/>
            </a:xfrm>
            <a:prstGeom prst="rect">
              <a:avLst/>
            </a:prstGeom>
          </p:spPr>
        </p:pic>
        <p:pic>
          <p:nvPicPr>
            <p:cNvPr id="47" name="Рисунок 46" descr="... démarque et gagne en popularité. Il s’agit du protocole Z-Wave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8" y="6351129"/>
              <a:ext cx="1107440" cy="534670"/>
            </a:xfrm>
            <a:prstGeom prst="rect">
              <a:avLst/>
            </a:prstGeom>
          </p:spPr>
        </p:pic>
        <p:pic>
          <p:nvPicPr>
            <p:cNvPr id="48" name="Рисунок 47" descr="Ethernet connector symbol by ZeWaren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510" y="4599600"/>
              <a:ext cx="678180" cy="561975"/>
            </a:xfrm>
            <a:prstGeom prst="rect">
              <a:avLst/>
            </a:prstGeom>
          </p:spPr>
        </p:pic>
      </p:grpSp>
      <p:sp>
        <p:nvSpPr>
          <p:cNvPr id="3" name="Двойная стрелка влево/вправо 2"/>
          <p:cNvSpPr/>
          <p:nvPr/>
        </p:nvSpPr>
        <p:spPr>
          <a:xfrm rot="19702599">
            <a:off x="8966316" y="4384650"/>
            <a:ext cx="1582737" cy="654612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  <a:endParaRPr lang="ru-RU" dirty="0"/>
          </a:p>
        </p:txBody>
      </p:sp>
      <p:sp>
        <p:nvSpPr>
          <p:cNvPr id="4" name="Облако 3"/>
          <p:cNvSpPr/>
          <p:nvPr/>
        </p:nvSpPr>
        <p:spPr>
          <a:xfrm>
            <a:off x="1712247" y="4570493"/>
            <a:ext cx="2312705" cy="185899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Двойная стрелка влево/вправо 4"/>
          <p:cNvSpPr/>
          <p:nvPr/>
        </p:nvSpPr>
        <p:spPr>
          <a:xfrm>
            <a:off x="4154217" y="5283200"/>
            <a:ext cx="1444469" cy="518085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  <a:endParaRPr lang="ru-RU" dirty="0"/>
          </a:p>
        </p:txBody>
      </p:sp>
      <p:pic>
        <p:nvPicPr>
          <p:cNvPr id="51" name="Рисунок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78" y="5075751"/>
            <a:ext cx="1294551" cy="571955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47452"/>
      </p:ext>
    </p:extLst>
  </p:cSld>
  <p:clrMapOvr>
    <a:masterClrMapping/>
  </p:clrMapOvr>
  <p:transition spd="slow" advTm="81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Скругленный прямоугольник 80"/>
          <p:cNvSpPr/>
          <p:nvPr/>
        </p:nvSpPr>
        <p:spPr>
          <a:xfrm>
            <a:off x="1395941" y="2684585"/>
            <a:ext cx="9390185" cy="27812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(Cloud computing provider )</a:t>
            </a:r>
            <a:endParaRPr lang="ru-RU" dirty="0"/>
          </a:p>
        </p:txBody>
      </p:sp>
      <p:pic>
        <p:nvPicPr>
          <p:cNvPr id="3" name="Рисунок 2" descr="web server by lyte - Web Server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0" y="1939189"/>
            <a:ext cx="705621" cy="931771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281584" y="3350160"/>
            <a:ext cx="1607912" cy="1109445"/>
            <a:chOff x="3152330" y="3889116"/>
            <a:chExt cx="1255102" cy="827842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3387487" y="3889116"/>
              <a:ext cx="1019945" cy="540147"/>
              <a:chOff x="4478214" y="3493477"/>
              <a:chExt cx="1359877" cy="726831"/>
            </a:xfrm>
          </p:grpSpPr>
          <p:sp>
            <p:nvSpPr>
              <p:cNvPr id="16" name="Облако 15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7" name="Рисунок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15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330" y="4297358"/>
              <a:ext cx="470314" cy="419600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8047060" y="2914315"/>
            <a:ext cx="1491587" cy="1109158"/>
            <a:chOff x="3152330" y="3889116"/>
            <a:chExt cx="1255102" cy="827842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387487" y="3889116"/>
              <a:ext cx="1019945" cy="540147"/>
              <a:chOff x="4478214" y="3493477"/>
              <a:chExt cx="1359877" cy="726831"/>
            </a:xfrm>
          </p:grpSpPr>
          <p:sp>
            <p:nvSpPr>
              <p:cNvPr id="21" name="Облако 20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2" name="Рисунок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20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330" y="4297358"/>
              <a:ext cx="470314" cy="419600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3183633" y="2914315"/>
            <a:ext cx="1541769" cy="1118710"/>
            <a:chOff x="3152330" y="3889116"/>
            <a:chExt cx="1255102" cy="827842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3387487" y="3889116"/>
              <a:ext cx="1019945" cy="540147"/>
              <a:chOff x="4478214" y="3493477"/>
              <a:chExt cx="1359877" cy="726831"/>
            </a:xfrm>
          </p:grpSpPr>
          <p:sp>
            <p:nvSpPr>
              <p:cNvPr id="26" name="Облако 25"/>
              <p:cNvSpPr/>
              <p:nvPr/>
            </p:nvSpPr>
            <p:spPr>
              <a:xfrm>
                <a:off x="4478214" y="3493477"/>
                <a:ext cx="1359877" cy="726831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7" name="Рисунок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229" y="3642904"/>
                <a:ext cx="938203" cy="399910"/>
              </a:xfrm>
              <a:prstGeom prst="rect">
                <a:avLst/>
              </a:prstGeom>
            </p:spPr>
          </p:pic>
        </p:grpSp>
        <p:pic>
          <p:nvPicPr>
            <p:cNvPr id="25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330" y="4297358"/>
              <a:ext cx="470314" cy="419600"/>
            </a:xfrm>
            <a:prstGeom prst="rect">
              <a:avLst/>
            </a:prstGeom>
          </p:spPr>
        </p:pic>
      </p:grpSp>
      <p:grpSp>
        <p:nvGrpSpPr>
          <p:cNvPr id="28" name="Группа 27"/>
          <p:cNvGrpSpPr/>
          <p:nvPr/>
        </p:nvGrpSpPr>
        <p:grpSpPr>
          <a:xfrm>
            <a:off x="3385322" y="4469125"/>
            <a:ext cx="1449006" cy="1177603"/>
            <a:chOff x="4188113" y="5052646"/>
            <a:chExt cx="1122715" cy="963939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4407432" y="5052646"/>
              <a:ext cx="903396" cy="656492"/>
              <a:chOff x="4407432" y="5052646"/>
              <a:chExt cx="903396" cy="656492"/>
            </a:xfrm>
          </p:grpSpPr>
          <p:sp>
            <p:nvSpPr>
              <p:cNvPr id="31" name="Облако 30"/>
              <p:cNvSpPr/>
              <p:nvPr/>
            </p:nvSpPr>
            <p:spPr>
              <a:xfrm>
                <a:off x="4407432" y="5052646"/>
                <a:ext cx="903396" cy="656492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2" name="Рисунок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427" y="5164799"/>
                <a:ext cx="377586" cy="432186"/>
              </a:xfrm>
              <a:prstGeom prst="rect">
                <a:avLst/>
              </a:prstGeom>
            </p:spPr>
          </p:pic>
        </p:grpSp>
        <p:pic>
          <p:nvPicPr>
            <p:cNvPr id="30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3" y="5596985"/>
              <a:ext cx="470314" cy="419600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7771144" y="4438420"/>
            <a:ext cx="1486938" cy="1239972"/>
            <a:chOff x="4188113" y="5052646"/>
            <a:chExt cx="1122715" cy="963939"/>
          </a:xfrm>
        </p:grpSpPr>
        <p:grpSp>
          <p:nvGrpSpPr>
            <p:cNvPr id="34" name="Группа 33"/>
            <p:cNvGrpSpPr/>
            <p:nvPr/>
          </p:nvGrpSpPr>
          <p:grpSpPr>
            <a:xfrm>
              <a:off x="4407432" y="5052646"/>
              <a:ext cx="903396" cy="656492"/>
              <a:chOff x="4407432" y="5052646"/>
              <a:chExt cx="903396" cy="656492"/>
            </a:xfrm>
          </p:grpSpPr>
          <p:sp>
            <p:nvSpPr>
              <p:cNvPr id="36" name="Облако 35"/>
              <p:cNvSpPr/>
              <p:nvPr/>
            </p:nvSpPr>
            <p:spPr>
              <a:xfrm>
                <a:off x="4407432" y="5052646"/>
                <a:ext cx="903396" cy="656492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7" name="Рисунок 3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427" y="5164799"/>
                <a:ext cx="377586" cy="432186"/>
              </a:xfrm>
              <a:prstGeom prst="rect">
                <a:avLst/>
              </a:prstGeom>
            </p:spPr>
          </p:pic>
        </p:grpSp>
        <p:pic>
          <p:nvPicPr>
            <p:cNvPr id="35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3" y="5596985"/>
              <a:ext cx="470314" cy="419600"/>
            </a:xfrm>
            <a:prstGeom prst="rect">
              <a:avLst/>
            </a:prstGeom>
          </p:spPr>
        </p:pic>
      </p:grpSp>
      <p:grpSp>
        <p:nvGrpSpPr>
          <p:cNvPr id="43" name="Группа 42"/>
          <p:cNvGrpSpPr/>
          <p:nvPr/>
        </p:nvGrpSpPr>
        <p:grpSpPr>
          <a:xfrm>
            <a:off x="1642196" y="3983432"/>
            <a:ext cx="1743126" cy="1156235"/>
            <a:chOff x="2306360" y="3280229"/>
            <a:chExt cx="1308474" cy="972169"/>
          </a:xfrm>
        </p:grpSpPr>
        <p:grpSp>
          <p:nvGrpSpPr>
            <p:cNvPr id="38" name="Группа 37"/>
            <p:cNvGrpSpPr/>
            <p:nvPr/>
          </p:nvGrpSpPr>
          <p:grpSpPr>
            <a:xfrm>
              <a:off x="2541517" y="3280229"/>
              <a:ext cx="1073317" cy="728016"/>
              <a:chOff x="861190" y="11184337"/>
              <a:chExt cx="2075051" cy="1186543"/>
            </a:xfrm>
          </p:grpSpPr>
          <p:sp>
            <p:nvSpPr>
              <p:cNvPr id="40" name="Облако 39"/>
              <p:cNvSpPr/>
              <p:nvPr/>
            </p:nvSpPr>
            <p:spPr>
              <a:xfrm>
                <a:off x="861190" y="11184337"/>
                <a:ext cx="2075051" cy="1186543"/>
              </a:xfrm>
              <a:prstGeom prst="clou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100">
                    <a:effectLst/>
                    <a:ea typeface="Calibri"/>
                    <a:cs typeface="Times New Roman"/>
                  </a:rPr>
                  <a:t> </a:t>
                </a:r>
              </a:p>
            </p:txBody>
          </p:sp>
          <p:pic>
            <p:nvPicPr>
              <p:cNvPr id="41" name="Рисунок 40" descr="DNS 」重定向至此。關於与此名称相似的其它条目 ...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6295" y="11408367"/>
                <a:ext cx="676564" cy="676564"/>
              </a:xfrm>
              <a:prstGeom prst="rect">
                <a:avLst/>
              </a:prstGeom>
            </p:spPr>
          </p:pic>
        </p:grpSp>
        <p:pic>
          <p:nvPicPr>
            <p:cNvPr id="42" name="Объект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360" y="3832798"/>
              <a:ext cx="470314" cy="419600"/>
            </a:xfrm>
            <a:prstGeom prst="rect">
              <a:avLst/>
            </a:prstGeom>
          </p:spPr>
        </p:pic>
      </p:grpSp>
      <p:cxnSp>
        <p:nvCxnSpPr>
          <p:cNvPr id="45" name="Прямая со стрелкой 44"/>
          <p:cNvCxnSpPr>
            <a:stCxn id="3" idx="2"/>
            <a:endCxn id="16" idx="3"/>
          </p:cNvCxnSpPr>
          <p:nvPr/>
        </p:nvCxnSpPr>
        <p:spPr>
          <a:xfrm>
            <a:off x="6225241" y="2870960"/>
            <a:ext cx="10929" cy="520589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" idx="2"/>
            <a:endCxn id="21" idx="3"/>
          </p:cNvCxnSpPr>
          <p:nvPr/>
        </p:nvCxnSpPr>
        <p:spPr>
          <a:xfrm>
            <a:off x="6225241" y="2870960"/>
            <a:ext cx="2707345" cy="84733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3" idx="2"/>
            <a:endCxn id="26" idx="3"/>
          </p:cNvCxnSpPr>
          <p:nvPr/>
        </p:nvCxnSpPr>
        <p:spPr>
          <a:xfrm flipH="1">
            <a:off x="4098951" y="2870960"/>
            <a:ext cx="2126290" cy="85089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26" idx="1"/>
            <a:endCxn id="31" idx="3"/>
          </p:cNvCxnSpPr>
          <p:nvPr/>
        </p:nvCxnSpPr>
        <p:spPr>
          <a:xfrm>
            <a:off x="4098951" y="3643469"/>
            <a:ext cx="152404" cy="87151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16" idx="1"/>
            <a:endCxn id="31" idx="3"/>
          </p:cNvCxnSpPr>
          <p:nvPr/>
        </p:nvCxnSpPr>
        <p:spPr>
          <a:xfrm flipH="1">
            <a:off x="4251355" y="4073275"/>
            <a:ext cx="1984815" cy="44170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21" idx="1"/>
            <a:endCxn id="36" idx="3"/>
          </p:cNvCxnSpPr>
          <p:nvPr/>
        </p:nvCxnSpPr>
        <p:spPr>
          <a:xfrm flipH="1">
            <a:off x="8659848" y="3637243"/>
            <a:ext cx="272738" cy="849461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31" idx="1"/>
            <a:endCxn id="59" idx="3"/>
          </p:cNvCxnSpPr>
          <p:nvPr/>
        </p:nvCxnSpPr>
        <p:spPr>
          <a:xfrm>
            <a:off x="4251355" y="5270279"/>
            <a:ext cx="1694544" cy="379353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36" idx="1"/>
            <a:endCxn id="59" idx="3"/>
          </p:cNvCxnSpPr>
          <p:nvPr/>
        </p:nvCxnSpPr>
        <p:spPr>
          <a:xfrm flipH="1">
            <a:off x="5945899" y="5282006"/>
            <a:ext cx="2713949" cy="36762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>
            <a:stCxn id="21" idx="1"/>
            <a:endCxn id="59" idx="3"/>
          </p:cNvCxnSpPr>
          <p:nvPr/>
        </p:nvCxnSpPr>
        <p:spPr>
          <a:xfrm flipH="1">
            <a:off x="5945899" y="3637243"/>
            <a:ext cx="2986687" cy="2012389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>
            <a:stCxn id="16" idx="1"/>
            <a:endCxn id="59" idx="3"/>
          </p:cNvCxnSpPr>
          <p:nvPr/>
        </p:nvCxnSpPr>
        <p:spPr>
          <a:xfrm flipH="1">
            <a:off x="5945899" y="4073275"/>
            <a:ext cx="290271" cy="1576357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>
            <a:stCxn id="26" idx="1"/>
            <a:endCxn id="59" idx="3"/>
          </p:cNvCxnSpPr>
          <p:nvPr/>
        </p:nvCxnSpPr>
        <p:spPr>
          <a:xfrm>
            <a:off x="4098951" y="3643469"/>
            <a:ext cx="1846948" cy="2006163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5162096" y="2211643"/>
            <a:ext cx="827815" cy="3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Load balancer</a:t>
            </a:r>
            <a:endParaRPr lang="ru-RU" sz="1100" dirty="0"/>
          </a:p>
        </p:txBody>
      </p:sp>
      <p:sp>
        <p:nvSpPr>
          <p:cNvPr id="82" name="Прямоугольник 81"/>
          <p:cNvSpPr/>
          <p:nvPr/>
        </p:nvSpPr>
        <p:spPr>
          <a:xfrm>
            <a:off x="8905160" y="5678392"/>
            <a:ext cx="1465624" cy="35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  <a:endParaRPr lang="ru-RU" dirty="0"/>
          </a:p>
        </p:txBody>
      </p:sp>
      <p:pic>
        <p:nvPicPr>
          <p:cNvPr id="83" name="Рисунок 82" descr="File:AWS Simple Icons Storage Amazon S3.sv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29" y="5678392"/>
            <a:ext cx="623778" cy="706748"/>
          </a:xfrm>
          <a:prstGeom prst="rect">
            <a:avLst/>
          </a:prstGeom>
        </p:spPr>
      </p:pic>
      <p:sp>
        <p:nvSpPr>
          <p:cNvPr id="84" name="Прямоугольник 83"/>
          <p:cNvSpPr/>
          <p:nvPr/>
        </p:nvSpPr>
        <p:spPr>
          <a:xfrm>
            <a:off x="4657430" y="6346034"/>
            <a:ext cx="2867206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DB storage, Configuration files, Another data</a:t>
            </a:r>
            <a:endParaRPr lang="ru-RU" sz="1100" dirty="0"/>
          </a:p>
        </p:txBody>
      </p:sp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08"/>
    </mc:Choice>
    <mc:Fallback>
      <p:transition spd="slow" advTm="3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Conclusion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18007"/>
      </p:ext>
    </p:extLst>
  </p:cSld>
  <p:clrMapOvr>
    <a:masterClrMapping/>
  </p:clrMapOvr>
  <p:transition spd="slow" advTm="279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Conclusion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There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difficulties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build</a:t>
            </a:r>
            <a:r>
              <a:rPr lang="ru-RU" dirty="0"/>
              <a:t> </a:t>
            </a:r>
            <a:r>
              <a:rPr lang="ru-RU" dirty="0" err="1"/>
              <a:t>smart</a:t>
            </a:r>
            <a:r>
              <a:rPr lang="ru-RU" dirty="0"/>
              <a:t> </a:t>
            </a:r>
            <a:r>
              <a:rPr lang="ru-RU" dirty="0" err="1"/>
              <a:t>house</a:t>
            </a:r>
            <a:endParaRPr lang="en-US" dirty="0"/>
          </a:p>
          <a:p>
            <a:r>
              <a:rPr lang="en-US" dirty="0"/>
              <a:t>Dividing responsibility between user’s device and cloud service produce good user experience and unlimited possibility of service improvement </a:t>
            </a:r>
            <a:endParaRPr lang="ru-RU" dirty="0"/>
          </a:p>
          <a:p>
            <a:r>
              <a:rPr lang="ru-RU" dirty="0" err="1"/>
              <a:t>Smart</a:t>
            </a:r>
            <a:r>
              <a:rPr lang="ru-RU" dirty="0"/>
              <a:t> </a:t>
            </a:r>
            <a:r>
              <a:rPr lang="ru-RU" dirty="0" err="1"/>
              <a:t>house</a:t>
            </a:r>
            <a:r>
              <a:rPr lang="ru-RU" dirty="0"/>
              <a:t> </a:t>
            </a:r>
            <a:r>
              <a:rPr lang="ru-RU" dirty="0" err="1"/>
              <a:t>must</a:t>
            </a:r>
            <a:r>
              <a:rPr lang="ru-RU" dirty="0"/>
              <a:t> </a:t>
            </a:r>
            <a:r>
              <a:rPr lang="ru-RU" dirty="0" err="1"/>
              <a:t>watch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learn</a:t>
            </a:r>
            <a:r>
              <a:rPr lang="ru-RU" dirty="0"/>
              <a:t> </a:t>
            </a:r>
          </a:p>
          <a:p>
            <a:r>
              <a:rPr lang="ru-RU" dirty="0" err="1"/>
              <a:t>Smart</a:t>
            </a:r>
            <a:r>
              <a:rPr lang="ru-RU" dirty="0"/>
              <a:t> </a:t>
            </a:r>
            <a:r>
              <a:rPr lang="ru-RU" dirty="0" err="1"/>
              <a:t>house</a:t>
            </a:r>
            <a:r>
              <a:rPr lang="ru-RU" dirty="0"/>
              <a:t> </a:t>
            </a:r>
            <a:r>
              <a:rPr lang="ru-RU" dirty="0" err="1"/>
              <a:t>should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part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consumer’s</a:t>
            </a:r>
            <a:r>
              <a:rPr lang="ru-RU" dirty="0"/>
              <a:t> </a:t>
            </a:r>
            <a:r>
              <a:rPr lang="ru-RU" dirty="0" err="1"/>
              <a:t>life</a:t>
            </a:r>
            <a:r>
              <a:rPr lang="ru-RU" dirty="0"/>
              <a:t> </a:t>
            </a: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3"/>
    </mc:Choice>
    <mc:Fallback>
      <p:transition spd="slow" advTm="2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waiting for smart house?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our life more comfortable and safety</a:t>
            </a:r>
          </a:p>
          <a:p>
            <a:r>
              <a:rPr lang="en-US" dirty="0"/>
              <a:t>Take care about our relatives</a:t>
            </a:r>
          </a:p>
          <a:p>
            <a:r>
              <a:rPr lang="en-US" dirty="0"/>
              <a:t>Save time</a:t>
            </a:r>
          </a:p>
          <a:p>
            <a:r>
              <a:rPr lang="en-US" dirty="0"/>
              <a:t>Save money</a:t>
            </a:r>
          </a:p>
          <a:p>
            <a:r>
              <a:rPr lang="en-US" dirty="0"/>
              <a:t>Save our planet</a:t>
            </a:r>
            <a:endParaRPr lang="ru-RU" dirty="0"/>
          </a:p>
        </p:txBody>
      </p:sp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28028"/>
      </p:ext>
    </p:extLst>
  </p:cSld>
  <p:clrMapOvr>
    <a:masterClrMapping/>
  </p:clrMapOvr>
  <p:transition spd="slow" advTm="1285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</a:t>
            </a:r>
            <a:r>
              <a:rPr lang="en-US" dirty="0"/>
              <a:t>mart house</a:t>
            </a:r>
            <a:r>
              <a:rPr lang="ru-RU" dirty="0"/>
              <a:t> problems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Consumer</a:t>
            </a:r>
            <a:r>
              <a:rPr lang="en-US" dirty="0"/>
              <a:t>s</a:t>
            </a:r>
            <a:r>
              <a:rPr lang="ru-RU" dirty="0"/>
              <a:t> 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en-US" dirty="0"/>
              <a:t>very </a:t>
            </a:r>
            <a:r>
              <a:rPr lang="ru-RU" dirty="0" err="1"/>
              <a:t>conservative</a:t>
            </a:r>
            <a:r>
              <a:rPr lang="ru-RU" dirty="0"/>
              <a:t> </a:t>
            </a:r>
          </a:p>
          <a:p>
            <a:r>
              <a:rPr lang="ru-RU" dirty="0"/>
              <a:t>No one know how to interact with  smart house</a:t>
            </a:r>
          </a:p>
          <a:p>
            <a:r>
              <a:rPr lang="ru-RU" dirty="0"/>
              <a:t>No one know what is smart house should exactly do </a:t>
            </a:r>
          </a:p>
          <a:p>
            <a:r>
              <a:rPr lang="ru-RU" dirty="0"/>
              <a:t>Privacy threats </a:t>
            </a:r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3740"/>
      </p:ext>
    </p:extLst>
  </p:cSld>
  <p:clrMapOvr>
    <a:masterClrMapping/>
  </p:clrMapOvr>
  <p:transition spd="slow" advTm="2933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2572279" y="301868"/>
            <a:ext cx="8930747" cy="69166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smart house facilities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>
          <a:xfrm>
            <a:off x="2572279" y="1735241"/>
            <a:ext cx="8930748" cy="348739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Video surveillance</a:t>
            </a:r>
            <a:endParaRPr lang="ru-RU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Climate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Appliance remote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Electricity  control</a:t>
            </a:r>
            <a:endParaRPr lang="ru-RU" sz="2800" dirty="0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5108"/>
      </p:ext>
    </p:extLst>
  </p:cSld>
  <p:clrMapOvr>
    <a:masterClrMapping/>
  </p:clrMapOvr>
  <p:transition spd="slow" advTm="195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it yourself vs vendor solution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9573"/>
      </p:ext>
    </p:extLst>
  </p:cSld>
  <p:clrMapOvr>
    <a:masterClrMapping/>
  </p:clrMapOvr>
  <p:transition spd="slow" advTm="729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2572279" y="301868"/>
            <a:ext cx="8930747" cy="6916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333"/>
                </a:solidFill>
                <a:latin typeface="Corbel" charset="0"/>
              </a:rPr>
              <a:t>Pro and con of DIY smart house</a:t>
            </a:r>
            <a:endParaRPr lang="ru-RU" dirty="0">
              <a:latin typeface="Corbel" charset="0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>
          <a:xfrm>
            <a:off x="2571750" y="1525588"/>
            <a:ext cx="8931275" cy="156685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choose devices of any vendor</a:t>
            </a:r>
            <a:endParaRPr lang="ru-R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save money (single smart lamp cost less than 50$)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install equipment by yourself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 this is plug and play </a:t>
            </a:r>
            <a:r>
              <a:rPr lang="ru-RU" dirty="0" err="1"/>
              <a:t>devices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2497" y="992515"/>
            <a:ext cx="223419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ru-RU" sz="2800" dirty="0" err="1"/>
              <a:t>Pro</a:t>
            </a:r>
            <a:endParaRPr lang="ru-RU" sz="2800" dirty="0"/>
          </a:p>
        </p:txBody>
      </p:sp>
      <p:sp>
        <p:nvSpPr>
          <p:cNvPr id="7" name="Текст 10"/>
          <p:cNvSpPr txBox="1">
            <a:spLocks/>
          </p:cNvSpPr>
          <p:nvPr/>
        </p:nvSpPr>
        <p:spPr>
          <a:xfrm>
            <a:off x="2571750" y="3848100"/>
            <a:ext cx="8931275" cy="1954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is home automation, not smart house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 systems work </a:t>
            </a:r>
            <a:r>
              <a:rPr lang="en-US" dirty="0">
                <a:latin typeface="Corbel" charset="0"/>
              </a:rPr>
              <a:t>separately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Everyone equipment needs his application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Workfolow</a:t>
            </a:r>
            <a:r>
              <a:rPr lang="en-US" dirty="0"/>
              <a:t> modification limited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2497" y="3327219"/>
            <a:ext cx="223419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ru-RU" sz="2800" dirty="0" err="1"/>
              <a:t>Con</a:t>
            </a:r>
            <a:endParaRPr lang="ru-RU" sz="2800" dirty="0"/>
          </a:p>
        </p:txBody>
      </p:sp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9302"/>
      </p:ext>
    </p:extLst>
  </p:cSld>
  <p:clrMapOvr>
    <a:masterClrMapping/>
  </p:clrMapOvr>
  <p:transition spd="slow" advTm="305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2572279" y="301868"/>
            <a:ext cx="8930747" cy="6916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333"/>
                </a:solidFill>
                <a:latin typeface="Corbel" charset="0"/>
              </a:rPr>
              <a:t>Pro and con of vendor smart house</a:t>
            </a:r>
            <a:endParaRPr lang="ru-RU" dirty="0">
              <a:latin typeface="Corbel" charset="0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>
          <a:xfrm>
            <a:off x="2571750" y="1525588"/>
            <a:ext cx="8931275" cy="156685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 systems work together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One remote control for your house</a:t>
            </a:r>
            <a:endParaRPr lang="ru-R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Turn-key solution</a:t>
            </a:r>
          </a:p>
          <a:p>
            <a:pPr algn="l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2497" y="992515"/>
            <a:ext cx="223419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ru-RU" sz="2800" dirty="0" err="1"/>
              <a:t>Pro</a:t>
            </a:r>
            <a:endParaRPr lang="ru-RU" sz="2800" dirty="0"/>
          </a:p>
        </p:txBody>
      </p:sp>
      <p:sp>
        <p:nvSpPr>
          <p:cNvPr id="7" name="Текст 10"/>
          <p:cNvSpPr txBox="1">
            <a:spLocks/>
          </p:cNvSpPr>
          <p:nvPr/>
        </p:nvSpPr>
        <p:spPr>
          <a:xfrm>
            <a:off x="2571750" y="3848100"/>
            <a:ext cx="8931275" cy="1954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It’s very </a:t>
            </a:r>
            <a:r>
              <a:rPr lang="en-US" dirty="0" err="1"/>
              <a:t>expencive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Increasing of facilities are limited</a:t>
            </a:r>
            <a:endParaRPr lang="en-US" dirty="0">
              <a:latin typeface="Corbe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can’t replace vendor device by your 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2497" y="3327219"/>
            <a:ext cx="223419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ru-RU" sz="2800" dirty="0" err="1"/>
              <a:t>Con</a:t>
            </a:r>
            <a:endParaRPr lang="ru-RU" sz="2800" dirty="0"/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4788"/>
      </p:ext>
    </p:extLst>
  </p:cSld>
  <p:clrMapOvr>
    <a:masterClrMapping/>
  </p:clrMapOvr>
  <p:transition spd="slow" advTm="2146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Introducing Nest SmartHub </a:t>
            </a:r>
          </a:p>
        </p:txBody>
      </p:sp>
      <p:sp>
        <p:nvSpPr>
          <p:cNvPr id="3" name="Текс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best </a:t>
            </a:r>
            <a:r>
              <a:rPr lang="ru-RU" dirty="0"/>
              <a:t>of </a:t>
            </a:r>
            <a:r>
              <a:rPr lang="en-US" dirty="0"/>
              <a:t>both worlds</a:t>
            </a:r>
          </a:p>
          <a:p>
            <a:r>
              <a:rPr lang="ru-RU" dirty="0" err="1"/>
              <a:t>Support</a:t>
            </a:r>
            <a:r>
              <a:rPr lang="en-US" dirty="0" err="1"/>
              <a:t>ing</a:t>
            </a:r>
            <a:r>
              <a:rPr lang="ru-RU" dirty="0"/>
              <a:t> 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types</a:t>
            </a:r>
            <a:r>
              <a:rPr lang="ru-RU" dirty="0"/>
              <a:t> </a:t>
            </a:r>
            <a:r>
              <a:rPr lang="en-US" dirty="0"/>
              <a:t>of wireless connection</a:t>
            </a:r>
            <a:r>
              <a:rPr lang="ru-RU" dirty="0"/>
              <a:t> (</a:t>
            </a:r>
            <a:r>
              <a:rPr lang="ru-RU" dirty="0" err="1"/>
              <a:t>WiFi</a:t>
            </a:r>
            <a:r>
              <a:rPr lang="ru-RU" dirty="0"/>
              <a:t>, </a:t>
            </a:r>
            <a:r>
              <a:rPr lang="ru-RU" dirty="0" err="1"/>
              <a:t>Bluetooth</a:t>
            </a:r>
            <a:r>
              <a:rPr lang="ru-RU" dirty="0"/>
              <a:t>, </a:t>
            </a:r>
            <a:r>
              <a:rPr lang="ru-RU" dirty="0" err="1"/>
              <a:t>ZigBree</a:t>
            </a:r>
            <a:r>
              <a:rPr lang="ru-RU" dirty="0"/>
              <a:t>, Z-</a:t>
            </a:r>
            <a:r>
              <a:rPr lang="ru-RU" dirty="0" err="1"/>
              <a:t>wave</a:t>
            </a:r>
            <a:r>
              <a:rPr lang="ru-RU" dirty="0"/>
              <a:t>) </a:t>
            </a:r>
          </a:p>
          <a:p>
            <a:r>
              <a:rPr lang="ru-RU" dirty="0" err="1"/>
              <a:t>Remotely</a:t>
            </a:r>
            <a:r>
              <a:rPr lang="ru-RU" dirty="0"/>
              <a:t> </a:t>
            </a:r>
            <a:r>
              <a:rPr lang="ru-RU" dirty="0" err="1"/>
              <a:t>update</a:t>
            </a:r>
            <a:r>
              <a:rPr lang="ru-RU" dirty="0"/>
              <a:t> </a:t>
            </a:r>
            <a:r>
              <a:rPr lang="ru-RU" dirty="0" err="1"/>
              <a:t>device</a:t>
            </a:r>
            <a:r>
              <a:rPr lang="en-US" dirty="0"/>
              <a:t>s</a:t>
            </a:r>
            <a:r>
              <a:rPr lang="ru-RU" dirty="0"/>
              <a:t> </a:t>
            </a:r>
            <a:r>
              <a:rPr lang="ru-RU" dirty="0" err="1"/>
              <a:t>controlling</a:t>
            </a:r>
            <a:r>
              <a:rPr lang="ru-RU" dirty="0"/>
              <a:t> </a:t>
            </a:r>
            <a:r>
              <a:rPr lang="ru-RU" dirty="0" err="1"/>
              <a:t>protocols</a:t>
            </a:r>
            <a:endParaRPr lang="ru-RU" dirty="0"/>
          </a:p>
          <a:p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</a:t>
            </a:r>
            <a:r>
              <a:rPr lang="en-US" dirty="0"/>
              <a:t>for best use case</a:t>
            </a:r>
            <a:r>
              <a:rPr lang="ru-RU" dirty="0"/>
              <a:t>  </a:t>
            </a:r>
          </a:p>
          <a:p>
            <a:r>
              <a:rPr lang="af-ZA" dirty="0"/>
              <a:t>C</a:t>
            </a:r>
            <a:r>
              <a:rPr lang="ru-RU" dirty="0" err="1"/>
              <a:t>loud</a:t>
            </a:r>
            <a:r>
              <a:rPr lang="ru-RU" dirty="0"/>
              <a:t> </a:t>
            </a:r>
            <a:r>
              <a:rPr lang="ru-RU" dirty="0" err="1"/>
              <a:t>computing</a:t>
            </a:r>
            <a:r>
              <a:rPr lang="ru-RU" dirty="0"/>
              <a:t> </a:t>
            </a:r>
            <a:r>
              <a:rPr lang="ru-RU" dirty="0" err="1"/>
              <a:t>power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make</a:t>
            </a:r>
            <a:r>
              <a:rPr lang="ru-RU" dirty="0"/>
              <a:t> </a:t>
            </a:r>
            <a:r>
              <a:rPr lang="ru-RU" dirty="0" err="1"/>
              <a:t>your</a:t>
            </a:r>
            <a:r>
              <a:rPr lang="ru-RU" dirty="0"/>
              <a:t> </a:t>
            </a:r>
            <a:r>
              <a:rPr lang="ru-RU" dirty="0" err="1"/>
              <a:t>home</a:t>
            </a:r>
            <a:r>
              <a:rPr lang="ru-RU" dirty="0"/>
              <a:t> </a:t>
            </a:r>
            <a:r>
              <a:rPr lang="ru-RU" dirty="0" err="1"/>
              <a:t>smarter</a:t>
            </a:r>
            <a:r>
              <a:rPr lang="ru-RU" dirty="0"/>
              <a:t> </a:t>
            </a:r>
          </a:p>
          <a:p>
            <a:r>
              <a:rPr lang="en-US" dirty="0"/>
              <a:t>It’s learning by you</a:t>
            </a:r>
            <a:endParaRPr lang="ru-RU" dirty="0"/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7302"/>
      </p:ext>
    </p:extLst>
  </p:cSld>
  <p:clrMapOvr>
    <a:masterClrMapping/>
  </p:clrMapOvr>
  <p:transition spd="slow" advTm="279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4366</TotalTime>
  <Words>530</Words>
  <Application>Microsoft Office PowerPoint</Application>
  <PresentationFormat>Широкоэкранный</PresentationFormat>
  <Paragraphs>125</Paragraphs>
  <Slides>26</Slides>
  <Notes>2</Notes>
  <HiddenSlides>0</HiddenSlides>
  <MMClips>26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Times New Roman</vt:lpstr>
      <vt:lpstr>Параллакс</vt:lpstr>
      <vt:lpstr>SmartHub</vt:lpstr>
      <vt:lpstr>The idea of smart house</vt:lpstr>
      <vt:lpstr>What we are waiting for smart house?</vt:lpstr>
      <vt:lpstr>Smart house problems</vt:lpstr>
      <vt:lpstr>Current smart house facilities</vt:lpstr>
      <vt:lpstr>Do it yourself vs vendor solution</vt:lpstr>
      <vt:lpstr>Pro and con of DIY smart house</vt:lpstr>
      <vt:lpstr>Pro and con of vendor smart house</vt:lpstr>
      <vt:lpstr>Introducing Nest SmartHub </vt:lpstr>
      <vt:lpstr>How does it work? </vt:lpstr>
      <vt:lpstr>Home</vt:lpstr>
      <vt:lpstr>Base of Nest services is software container  runs inside high performance clod platforms</vt:lpstr>
      <vt:lpstr>Nests’ services run inside docker</vt:lpstr>
      <vt:lpstr>When our users grow, our services grow too</vt:lpstr>
      <vt:lpstr>All database data, service configuration and users’ data stored inside safety cloud storage with unlimited space</vt:lpstr>
      <vt:lpstr>SmartHub facility</vt:lpstr>
      <vt:lpstr>Using pre-designed patterns</vt:lpstr>
      <vt:lpstr>Studying</vt:lpstr>
      <vt:lpstr>Repeating</vt:lpstr>
      <vt:lpstr>What do we need to build SmartHub</vt:lpstr>
      <vt:lpstr>Technical scheme</vt:lpstr>
      <vt:lpstr>In house</vt:lpstr>
      <vt:lpstr>In big house</vt:lpstr>
      <vt:lpstr>Internet (Cloud computing provider )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Hub</dc:title>
  <dc:creator>Dmitry Ermolchik</dc:creator>
  <cp:lastModifiedBy>Dmitry Ermolchik</cp:lastModifiedBy>
  <cp:revision>80</cp:revision>
  <dcterms:created xsi:type="dcterms:W3CDTF">2016-04-17T12:00:12Z</dcterms:created>
  <dcterms:modified xsi:type="dcterms:W3CDTF">2016-04-24T15:54:33Z</dcterms:modified>
</cp:coreProperties>
</file>